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6" r:id="rId1"/>
  </p:sldMasterIdLst>
  <p:sldIdLst>
    <p:sldId id="256" r:id="rId2"/>
    <p:sldId id="282" r:id="rId3"/>
    <p:sldId id="283" r:id="rId4"/>
    <p:sldId id="284" r:id="rId5"/>
    <p:sldId id="285" r:id="rId6"/>
    <p:sldId id="286" r:id="rId7"/>
    <p:sldId id="287" r:id="rId8"/>
    <p:sldId id="288" r:id="rId9"/>
    <p:sldId id="289" r:id="rId10"/>
    <p:sldId id="290" r:id="rId11"/>
    <p:sldId id="291" r:id="rId12"/>
    <p:sldId id="292" r:id="rId13"/>
    <p:sldId id="293" r:id="rId14"/>
    <p:sldId id="294" r:id="rId15"/>
    <p:sldId id="295" r:id="rId16"/>
    <p:sldId id="257" r:id="rId17"/>
    <p:sldId id="258" r:id="rId18"/>
    <p:sldId id="259" r:id="rId19"/>
    <p:sldId id="260" r:id="rId20"/>
    <p:sldId id="261" r:id="rId21"/>
    <p:sldId id="262" r:id="rId22"/>
    <p:sldId id="263" r:id="rId23"/>
    <p:sldId id="264" r:id="rId24"/>
    <p:sldId id="265" r:id="rId25"/>
    <p:sldId id="281" r:id="rId26"/>
    <p:sldId id="266" r:id="rId27"/>
    <p:sldId id="267" r:id="rId28"/>
    <p:sldId id="268" r:id="rId29"/>
    <p:sldId id="269" r:id="rId30"/>
    <p:sldId id="270" r:id="rId31"/>
    <p:sldId id="272" r:id="rId32"/>
    <p:sldId id="271" r:id="rId33"/>
    <p:sldId id="273" r:id="rId34"/>
    <p:sldId id="274" r:id="rId35"/>
    <p:sldId id="276" r:id="rId36"/>
    <p:sldId id="275" r:id="rId37"/>
    <p:sldId id="277" r:id="rId38"/>
    <p:sldId id="278" r:id="rId39"/>
    <p:sldId id="279" r:id="rId40"/>
    <p:sldId id="296" r:id="rId4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F1FA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9" d="100"/>
          <a:sy n="79" d="100"/>
        </p:scale>
        <p:origin x="108" y="4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611FCC9-EE57-4AF4-A929-6537BD53BF21}" type="datetimeFigureOut">
              <a:rPr lang="tr-TR" smtClean="0"/>
              <a:pPr/>
              <a:t>9.03.2025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D12CCAA-1357-467E-BE4B-E5FAB7D1E996}" type="slidenum">
              <a:rPr lang="tr-TR" smtClean="0"/>
              <a:pPr/>
              <a:t>‹#›</a:t>
            </a:fld>
            <a:endParaRPr lang="tr-TR"/>
          </a:p>
        </p:txBody>
      </p:sp>
    </p:spTree>
    <p:extLst>
      <p:ext uri="{BB962C8B-B14F-4D97-AF65-F5344CB8AC3E}">
        <p14:creationId xmlns:p14="http://schemas.microsoft.com/office/powerpoint/2010/main" val="750002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611FCC9-EE57-4AF4-A929-6537BD53BF21}" type="datetimeFigureOut">
              <a:rPr lang="tr-TR" smtClean="0"/>
              <a:pPr/>
              <a:t>9.03.2025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D12CCAA-1357-467E-BE4B-E5FAB7D1E996}" type="slidenum">
              <a:rPr lang="tr-TR" smtClean="0"/>
              <a:pPr/>
              <a:t>‹#›</a:t>
            </a:fld>
            <a:endParaRPr lang="tr-TR"/>
          </a:p>
        </p:txBody>
      </p:sp>
    </p:spTree>
    <p:extLst>
      <p:ext uri="{BB962C8B-B14F-4D97-AF65-F5344CB8AC3E}">
        <p14:creationId xmlns:p14="http://schemas.microsoft.com/office/powerpoint/2010/main" val="4195601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611FCC9-EE57-4AF4-A929-6537BD53BF21}" type="datetimeFigureOut">
              <a:rPr lang="tr-TR" smtClean="0"/>
              <a:pPr/>
              <a:t>9.03.2025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D12CCAA-1357-467E-BE4B-E5FAB7D1E996}" type="slidenum">
              <a:rPr lang="tr-TR" smtClean="0"/>
              <a:pPr/>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4907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611FCC9-EE57-4AF4-A929-6537BD53BF21}" type="datetimeFigureOut">
              <a:rPr lang="tr-TR" smtClean="0"/>
              <a:pPr/>
              <a:t>9.03.2025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D12CCAA-1357-467E-BE4B-E5FAB7D1E996}" type="slidenum">
              <a:rPr lang="tr-TR" smtClean="0"/>
              <a:pPr/>
              <a:t>‹#›</a:t>
            </a:fld>
            <a:endParaRPr lang="tr-TR"/>
          </a:p>
        </p:txBody>
      </p:sp>
    </p:spTree>
    <p:extLst>
      <p:ext uri="{BB962C8B-B14F-4D97-AF65-F5344CB8AC3E}">
        <p14:creationId xmlns:p14="http://schemas.microsoft.com/office/powerpoint/2010/main" val="1671961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611FCC9-EE57-4AF4-A929-6537BD53BF21}" type="datetimeFigureOut">
              <a:rPr lang="tr-TR" smtClean="0"/>
              <a:pPr/>
              <a:t>9.03.2025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D12CCAA-1357-467E-BE4B-E5FAB7D1E996}" type="slidenum">
              <a:rPr lang="tr-TR" smtClean="0"/>
              <a:pPr/>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26842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611FCC9-EE57-4AF4-A929-6537BD53BF21}" type="datetimeFigureOut">
              <a:rPr lang="tr-TR" smtClean="0"/>
              <a:pPr/>
              <a:t>9.03.2025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D12CCAA-1357-467E-BE4B-E5FAB7D1E996}" type="slidenum">
              <a:rPr lang="tr-TR" smtClean="0"/>
              <a:pPr/>
              <a:t>‹#›</a:t>
            </a:fld>
            <a:endParaRPr lang="tr-TR"/>
          </a:p>
        </p:txBody>
      </p:sp>
    </p:spTree>
    <p:extLst>
      <p:ext uri="{BB962C8B-B14F-4D97-AF65-F5344CB8AC3E}">
        <p14:creationId xmlns:p14="http://schemas.microsoft.com/office/powerpoint/2010/main" val="25682843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611FCC9-EE57-4AF4-A929-6537BD53BF21}" type="datetimeFigureOut">
              <a:rPr lang="tr-TR" smtClean="0"/>
              <a:pPr/>
              <a:t>9.03.2025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D12CCAA-1357-467E-BE4B-E5FAB7D1E996}" type="slidenum">
              <a:rPr lang="tr-TR" smtClean="0"/>
              <a:pPr/>
              <a:t>‹#›</a:t>
            </a:fld>
            <a:endParaRPr lang="tr-TR"/>
          </a:p>
        </p:txBody>
      </p:sp>
    </p:spTree>
    <p:extLst>
      <p:ext uri="{BB962C8B-B14F-4D97-AF65-F5344CB8AC3E}">
        <p14:creationId xmlns:p14="http://schemas.microsoft.com/office/powerpoint/2010/main" val="28266159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611FCC9-EE57-4AF4-A929-6537BD53BF21}" type="datetimeFigureOut">
              <a:rPr lang="tr-TR" smtClean="0"/>
              <a:pPr/>
              <a:t>9.03.2025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D12CCAA-1357-467E-BE4B-E5FAB7D1E996}" type="slidenum">
              <a:rPr lang="tr-TR" smtClean="0"/>
              <a:pPr/>
              <a:t>‹#›</a:t>
            </a:fld>
            <a:endParaRPr lang="tr-TR"/>
          </a:p>
        </p:txBody>
      </p:sp>
    </p:spTree>
    <p:extLst>
      <p:ext uri="{BB962C8B-B14F-4D97-AF65-F5344CB8AC3E}">
        <p14:creationId xmlns:p14="http://schemas.microsoft.com/office/powerpoint/2010/main" val="3374951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611FCC9-EE57-4AF4-A929-6537BD53BF21}" type="datetimeFigureOut">
              <a:rPr lang="tr-TR" smtClean="0"/>
              <a:pPr/>
              <a:t>9.03.2025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D12CCAA-1357-467E-BE4B-E5FAB7D1E996}" type="slidenum">
              <a:rPr lang="tr-TR" smtClean="0"/>
              <a:pPr/>
              <a:t>‹#›</a:t>
            </a:fld>
            <a:endParaRPr lang="tr-TR"/>
          </a:p>
        </p:txBody>
      </p:sp>
    </p:spTree>
    <p:extLst>
      <p:ext uri="{BB962C8B-B14F-4D97-AF65-F5344CB8AC3E}">
        <p14:creationId xmlns:p14="http://schemas.microsoft.com/office/powerpoint/2010/main" val="159410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611FCC9-EE57-4AF4-A929-6537BD53BF21}" type="datetimeFigureOut">
              <a:rPr lang="tr-TR" smtClean="0"/>
              <a:pPr/>
              <a:t>9.03.2025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D12CCAA-1357-467E-BE4B-E5FAB7D1E996}" type="slidenum">
              <a:rPr lang="tr-TR" smtClean="0"/>
              <a:pPr/>
              <a:t>‹#›</a:t>
            </a:fld>
            <a:endParaRPr lang="tr-TR"/>
          </a:p>
        </p:txBody>
      </p:sp>
    </p:spTree>
    <p:extLst>
      <p:ext uri="{BB962C8B-B14F-4D97-AF65-F5344CB8AC3E}">
        <p14:creationId xmlns:p14="http://schemas.microsoft.com/office/powerpoint/2010/main" val="2211383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611FCC9-EE57-4AF4-A929-6537BD53BF21}" type="datetimeFigureOut">
              <a:rPr lang="tr-TR" smtClean="0"/>
              <a:pPr/>
              <a:t>9.03.2025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D12CCAA-1357-467E-BE4B-E5FAB7D1E996}" type="slidenum">
              <a:rPr lang="tr-TR" smtClean="0"/>
              <a:pPr/>
              <a:t>‹#›</a:t>
            </a:fld>
            <a:endParaRPr lang="tr-TR"/>
          </a:p>
        </p:txBody>
      </p:sp>
    </p:spTree>
    <p:extLst>
      <p:ext uri="{BB962C8B-B14F-4D97-AF65-F5344CB8AC3E}">
        <p14:creationId xmlns:p14="http://schemas.microsoft.com/office/powerpoint/2010/main" val="3257824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611FCC9-EE57-4AF4-A929-6537BD53BF21}" type="datetimeFigureOut">
              <a:rPr lang="tr-TR" smtClean="0"/>
              <a:pPr/>
              <a:t>9.03.2025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D12CCAA-1357-467E-BE4B-E5FAB7D1E996}" type="slidenum">
              <a:rPr lang="tr-TR" smtClean="0"/>
              <a:pPr/>
              <a:t>‹#›</a:t>
            </a:fld>
            <a:endParaRPr lang="tr-TR"/>
          </a:p>
        </p:txBody>
      </p:sp>
    </p:spTree>
    <p:extLst>
      <p:ext uri="{BB962C8B-B14F-4D97-AF65-F5344CB8AC3E}">
        <p14:creationId xmlns:p14="http://schemas.microsoft.com/office/powerpoint/2010/main" val="1289821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611FCC9-EE57-4AF4-A929-6537BD53BF21}" type="datetimeFigureOut">
              <a:rPr lang="tr-TR" smtClean="0"/>
              <a:pPr/>
              <a:t>9.03.2025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D12CCAA-1357-467E-BE4B-E5FAB7D1E996}" type="slidenum">
              <a:rPr lang="tr-TR" smtClean="0"/>
              <a:pPr/>
              <a:t>‹#›</a:t>
            </a:fld>
            <a:endParaRPr lang="tr-TR"/>
          </a:p>
        </p:txBody>
      </p:sp>
    </p:spTree>
    <p:extLst>
      <p:ext uri="{BB962C8B-B14F-4D97-AF65-F5344CB8AC3E}">
        <p14:creationId xmlns:p14="http://schemas.microsoft.com/office/powerpoint/2010/main" val="2203055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11FCC9-EE57-4AF4-A929-6537BD53BF21}" type="datetimeFigureOut">
              <a:rPr lang="tr-TR" smtClean="0"/>
              <a:pPr/>
              <a:t>9.03.2025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D12CCAA-1357-467E-BE4B-E5FAB7D1E996}" type="slidenum">
              <a:rPr lang="tr-TR" smtClean="0"/>
              <a:pPr/>
              <a:t>‹#›</a:t>
            </a:fld>
            <a:endParaRPr lang="tr-TR"/>
          </a:p>
        </p:txBody>
      </p:sp>
    </p:spTree>
    <p:extLst>
      <p:ext uri="{BB962C8B-B14F-4D97-AF65-F5344CB8AC3E}">
        <p14:creationId xmlns:p14="http://schemas.microsoft.com/office/powerpoint/2010/main" val="3526324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611FCC9-EE57-4AF4-A929-6537BD53BF21}" type="datetimeFigureOut">
              <a:rPr lang="tr-TR" smtClean="0"/>
              <a:pPr/>
              <a:t>9.03.2025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D12CCAA-1357-467E-BE4B-E5FAB7D1E996}" type="slidenum">
              <a:rPr lang="tr-TR" smtClean="0"/>
              <a:pPr/>
              <a:t>‹#›</a:t>
            </a:fld>
            <a:endParaRPr lang="tr-TR"/>
          </a:p>
        </p:txBody>
      </p:sp>
    </p:spTree>
    <p:extLst>
      <p:ext uri="{BB962C8B-B14F-4D97-AF65-F5344CB8AC3E}">
        <p14:creationId xmlns:p14="http://schemas.microsoft.com/office/powerpoint/2010/main" val="4260221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12CCAA-1357-467E-BE4B-E5FAB7D1E996}" type="slidenum">
              <a:rPr lang="tr-TR" smtClean="0"/>
              <a:pPr/>
              <a:t>‹#›</a:t>
            </a:fld>
            <a:endParaRPr lang="tr-TR"/>
          </a:p>
        </p:txBody>
      </p:sp>
      <p:sp>
        <p:nvSpPr>
          <p:cNvPr id="5" name="Date Placeholder 4"/>
          <p:cNvSpPr>
            <a:spLocks noGrp="1"/>
          </p:cNvSpPr>
          <p:nvPr>
            <p:ph type="dt" sz="half" idx="10"/>
          </p:nvPr>
        </p:nvSpPr>
        <p:spPr/>
        <p:txBody>
          <a:bodyPr/>
          <a:lstStyle/>
          <a:p>
            <a:fld id="{D611FCC9-EE57-4AF4-A929-6537BD53BF21}" type="datetimeFigureOut">
              <a:rPr lang="tr-TR" smtClean="0"/>
              <a:pPr/>
              <a:t>9.03.2025</a:t>
            </a:fld>
            <a:endParaRPr lang="tr-TR"/>
          </a:p>
        </p:txBody>
      </p:sp>
    </p:spTree>
    <p:extLst>
      <p:ext uri="{BB962C8B-B14F-4D97-AF65-F5344CB8AC3E}">
        <p14:creationId xmlns:p14="http://schemas.microsoft.com/office/powerpoint/2010/main" val="599912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EAEA"/>
        </a:solidFill>
        <a:effectLst/>
      </p:bgPr>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611FCC9-EE57-4AF4-A929-6537BD53BF21}" type="datetimeFigureOut">
              <a:rPr lang="tr-TR" smtClean="0"/>
              <a:pPr/>
              <a:t>9.03.2025</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D12CCAA-1357-467E-BE4B-E5FAB7D1E996}" type="slidenum">
              <a:rPr lang="tr-TR" smtClean="0"/>
              <a:pPr/>
              <a:t>‹#›</a:t>
            </a:fld>
            <a:endParaRPr lang="tr-TR"/>
          </a:p>
        </p:txBody>
      </p:sp>
    </p:spTree>
    <p:extLst>
      <p:ext uri="{BB962C8B-B14F-4D97-AF65-F5344CB8AC3E}">
        <p14:creationId xmlns:p14="http://schemas.microsoft.com/office/powerpoint/2010/main" val="4149161148"/>
      </p:ext>
    </p:extLst>
  </p:cSld>
  <p:clrMap bg1="lt1" tx1="dk1" bg2="lt2" tx2="dk2" accent1="accent1" accent2="accent2" accent3="accent3" accent4="accent4" accent5="accent5" accent6="accent6" hlink="hlink" folHlink="folHlink"/>
  <p:sldLayoutIdLst>
    <p:sldLayoutId id="2147484067" r:id="rId1"/>
    <p:sldLayoutId id="2147484068" r:id="rId2"/>
    <p:sldLayoutId id="2147484069" r:id="rId3"/>
    <p:sldLayoutId id="2147484070" r:id="rId4"/>
    <p:sldLayoutId id="2147484071" r:id="rId5"/>
    <p:sldLayoutId id="2147484072" r:id="rId6"/>
    <p:sldLayoutId id="2147484073" r:id="rId7"/>
    <p:sldLayoutId id="2147484074" r:id="rId8"/>
    <p:sldLayoutId id="2147484075" r:id="rId9"/>
    <p:sldLayoutId id="2147484076" r:id="rId10"/>
    <p:sldLayoutId id="2147484077" r:id="rId11"/>
    <p:sldLayoutId id="2147484078" r:id="rId12"/>
    <p:sldLayoutId id="2147484079" r:id="rId13"/>
    <p:sldLayoutId id="2147484080" r:id="rId14"/>
    <p:sldLayoutId id="2147484081" r:id="rId15"/>
    <p:sldLayoutId id="214748408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55769" y="2743202"/>
            <a:ext cx="8504884" cy="2214604"/>
          </a:xfrm>
        </p:spPr>
        <p:txBody>
          <a:bodyPr anchor="ctr">
            <a:normAutofit/>
          </a:bodyPr>
          <a:lstStyle/>
          <a:p>
            <a:pPr algn="ctr"/>
            <a:r>
              <a:rPr lang="tr-TR" sz="6600" b="1" dirty="0" smtClean="0">
                <a:solidFill>
                  <a:schemeClr val="tx1"/>
                </a:solidFill>
                <a:latin typeface="Times New Roman" panose="02020603050405020304" pitchFamily="18" charset="0"/>
                <a:cs typeface="Times New Roman" panose="02020603050405020304" pitchFamily="18" charset="0"/>
              </a:rPr>
              <a:t>Teknik Şartname </a:t>
            </a:r>
            <a:br>
              <a:rPr lang="tr-TR" sz="6600" b="1" dirty="0" smtClean="0">
                <a:solidFill>
                  <a:schemeClr val="tx1"/>
                </a:solidFill>
                <a:latin typeface="Times New Roman" panose="02020603050405020304" pitchFamily="18" charset="0"/>
                <a:cs typeface="Times New Roman" panose="02020603050405020304" pitchFamily="18" charset="0"/>
              </a:rPr>
            </a:br>
            <a:r>
              <a:rPr lang="tr-TR" sz="6600" b="1" dirty="0" smtClean="0">
                <a:solidFill>
                  <a:schemeClr val="tx1"/>
                </a:solidFill>
                <a:latin typeface="Times New Roman" panose="02020603050405020304" pitchFamily="18" charset="0"/>
                <a:cs typeface="Times New Roman" panose="02020603050405020304" pitchFamily="18" charset="0"/>
              </a:rPr>
              <a:t>Usul ve Esasları</a:t>
            </a:r>
            <a:r>
              <a:rPr lang="tr-TR" sz="6600" dirty="0" smtClean="0">
                <a:solidFill>
                  <a:schemeClr val="tx1"/>
                </a:solidFill>
                <a:latin typeface="Times New Roman" panose="02020603050405020304" pitchFamily="18" charset="0"/>
                <a:cs typeface="Times New Roman" panose="02020603050405020304" pitchFamily="18" charset="0"/>
              </a:rPr>
              <a:t>  </a:t>
            </a:r>
            <a:endParaRPr lang="tr-TR" sz="6600" dirty="0">
              <a:solidFill>
                <a:schemeClr val="tx1"/>
              </a:solidFill>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stretch>
            <a:fillRect/>
          </a:stretch>
        </p:blipFill>
        <p:spPr>
          <a:xfrm>
            <a:off x="4597218" y="272042"/>
            <a:ext cx="1742149" cy="1566506"/>
          </a:xfrm>
          <a:prstGeom prst="rect">
            <a:avLst/>
          </a:prstGeom>
        </p:spPr>
      </p:pic>
      <p:sp>
        <p:nvSpPr>
          <p:cNvPr id="5" name="Dikdörtgen 4"/>
          <p:cNvSpPr/>
          <p:nvPr/>
        </p:nvSpPr>
        <p:spPr>
          <a:xfrm>
            <a:off x="1537189" y="1956546"/>
            <a:ext cx="7862207" cy="677108"/>
          </a:xfrm>
          <a:prstGeom prst="rect">
            <a:avLst/>
          </a:prstGeom>
        </p:spPr>
        <p:txBody>
          <a:bodyPr wrap="square">
            <a:spAutoFit/>
          </a:bodyPr>
          <a:lstStyle/>
          <a:p>
            <a:pPr algn="ctr"/>
            <a:r>
              <a:rPr lang="tr-TR" sz="2000" b="1" dirty="0" smtClean="0">
                <a:latin typeface="Times New Roman" panose="02020603050405020304" pitchFamily="18" charset="0"/>
                <a:cs typeface="Times New Roman" panose="02020603050405020304" pitchFamily="18" charset="0"/>
              </a:rPr>
              <a:t>GİRESUN ÜNİVERSİTESİ REKTÖRLÜĞÜ</a:t>
            </a:r>
          </a:p>
          <a:p>
            <a:pPr algn="ctr"/>
            <a:r>
              <a:rPr lang="tr-TR" b="1" dirty="0" smtClean="0">
                <a:latin typeface="Times New Roman" panose="02020603050405020304" pitchFamily="18" charset="0"/>
                <a:cs typeface="Times New Roman" panose="02020603050405020304" pitchFamily="18" charset="0"/>
              </a:rPr>
              <a:t>İdari ve Mali İşler Daire Başkanlığı</a:t>
            </a:r>
            <a:endParaRPr lang="tr-TR" b="1" dirty="0">
              <a:latin typeface="Times New Roman" panose="02020603050405020304" pitchFamily="18" charset="0"/>
              <a:cs typeface="Times New Roman" panose="02020603050405020304" pitchFamily="18" charset="0"/>
            </a:endParaRPr>
          </a:p>
        </p:txBody>
      </p:sp>
      <p:sp>
        <p:nvSpPr>
          <p:cNvPr id="7" name="6 Metin kutusu"/>
          <p:cNvSpPr txBox="1"/>
          <p:nvPr/>
        </p:nvSpPr>
        <p:spPr>
          <a:xfrm>
            <a:off x="3720973" y="5209059"/>
            <a:ext cx="3494637" cy="646331"/>
          </a:xfrm>
          <a:prstGeom prst="rect">
            <a:avLst/>
          </a:prstGeom>
          <a:noFill/>
        </p:spPr>
        <p:txBody>
          <a:bodyPr wrap="square" rtlCol="0">
            <a:spAutoFit/>
          </a:bodyPr>
          <a:lstStyle/>
          <a:p>
            <a:pPr algn="ctr"/>
            <a:r>
              <a:rPr lang="tr-TR" b="1" dirty="0" smtClean="0"/>
              <a:t>HAZIRLAYAN </a:t>
            </a:r>
          </a:p>
          <a:p>
            <a:pPr algn="ctr"/>
            <a:r>
              <a:rPr lang="tr-TR" dirty="0" smtClean="0"/>
              <a:t>Şube Müdürü Ahmet MEMİŞ </a:t>
            </a:r>
          </a:p>
        </p:txBody>
      </p:sp>
    </p:spTree>
    <p:extLst>
      <p:ext uri="{BB962C8B-B14F-4D97-AF65-F5344CB8AC3E}">
        <p14:creationId xmlns:p14="http://schemas.microsoft.com/office/powerpoint/2010/main" val="25493236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1540125"/>
            <a:ext cx="8596668" cy="3880773"/>
          </a:xfrm>
        </p:spPr>
        <p:txBody>
          <a:bodyPr>
            <a:normAutofit/>
          </a:bodyPr>
          <a:lstStyle/>
          <a:p>
            <a:pPr marL="0" indent="0" algn="just">
              <a:buNone/>
            </a:pPr>
            <a:r>
              <a:rPr lang="tr-TR" sz="3200" b="1" dirty="0"/>
              <a:t>(2)</a:t>
            </a:r>
            <a:r>
              <a:rPr lang="tr-TR" sz="3200" dirty="0"/>
              <a:t> Teknik şartnamede, varsa ulusal standart ve dengi uluslararası standartlara uygunluğu sağlamaya yönelik düzenleme yapılabilir. Ancak ulusal standardın bulunmaması durumunda sadece uluslararası standart esas alınarak düzenleme yapılabilir.</a:t>
            </a:r>
          </a:p>
        </p:txBody>
      </p:sp>
    </p:spTree>
    <p:extLst>
      <p:ext uri="{BB962C8B-B14F-4D97-AF65-F5344CB8AC3E}">
        <p14:creationId xmlns:p14="http://schemas.microsoft.com/office/powerpoint/2010/main" val="35810319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77334" y="642085"/>
            <a:ext cx="8596668" cy="4868808"/>
          </a:xfrm>
        </p:spPr>
        <p:txBody>
          <a:bodyPr>
            <a:noAutofit/>
          </a:bodyPr>
          <a:lstStyle/>
          <a:p>
            <a:pPr marL="0" indent="0" algn="just">
              <a:buNone/>
            </a:pPr>
            <a:r>
              <a:rPr lang="tr-TR" sz="3200" b="1" dirty="0"/>
              <a:t>(3)</a:t>
            </a:r>
            <a:r>
              <a:rPr lang="tr-TR" sz="3200" dirty="0"/>
              <a:t> Teknik şartnamede, belli bir marka, model, patent, menşei, kaynak veya ürün belirtilemez ve belirli bir marka veya modele yönelik özellik ve tanımlamalara yer verilemez. Ancak, ulusal ve/veya uluslararası teknik standartların bulunmadığı veya teknik özelliklerin belirlenmesinin mümkün olmadığı hallerde, “veya dengi” ifadesine yer verilmek şartıyla marka veya model belirtilebilir.</a:t>
            </a:r>
          </a:p>
          <a:p>
            <a:endParaRPr lang="tr-TR" sz="3200" dirty="0"/>
          </a:p>
        </p:txBody>
      </p:sp>
    </p:spTree>
    <p:extLst>
      <p:ext uri="{BB962C8B-B14F-4D97-AF65-F5344CB8AC3E}">
        <p14:creationId xmlns:p14="http://schemas.microsoft.com/office/powerpoint/2010/main" val="31914450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642085"/>
            <a:ext cx="8596668" cy="5546444"/>
          </a:xfrm>
        </p:spPr>
        <p:txBody>
          <a:bodyPr>
            <a:noAutofit/>
          </a:bodyPr>
          <a:lstStyle/>
          <a:p>
            <a:pPr marL="0" indent="0" algn="just">
              <a:buNone/>
            </a:pPr>
            <a:r>
              <a:rPr lang="tr-TR" sz="2800" b="1" dirty="0"/>
              <a:t>(4)</a:t>
            </a:r>
            <a:r>
              <a:rPr lang="tr-TR" sz="2800" dirty="0"/>
              <a:t> Teknik şartnamede, alım konusu malın ambalajlanması ve etiketlenmesi ile kullanım kılavuzuna yönelik düzenleme yapılabilir. </a:t>
            </a:r>
          </a:p>
          <a:p>
            <a:pPr marL="0" indent="0" algn="just">
              <a:buNone/>
            </a:pPr>
            <a:r>
              <a:rPr lang="tr-TR" sz="2800" b="1" dirty="0" smtClean="0"/>
              <a:t>(</a:t>
            </a:r>
            <a:r>
              <a:rPr lang="tr-TR" sz="2800" b="1" dirty="0"/>
              <a:t>5)</a:t>
            </a:r>
            <a:r>
              <a:rPr lang="tr-TR" sz="2800" dirty="0"/>
              <a:t> Teknik şartnamede, alım konusu malın montajı ve satış sonrası servisi ile yedek parçasının sağlanmasına yönelik düzenleme yapılabilir. </a:t>
            </a:r>
          </a:p>
          <a:p>
            <a:pPr marL="0" indent="0" algn="just">
              <a:buNone/>
            </a:pPr>
            <a:r>
              <a:rPr lang="tr-TR" sz="2800" b="1" dirty="0" smtClean="0"/>
              <a:t>(</a:t>
            </a:r>
            <a:r>
              <a:rPr lang="tr-TR" sz="2800" b="1" dirty="0"/>
              <a:t>6)</a:t>
            </a:r>
            <a:r>
              <a:rPr lang="tr-TR" sz="2800" dirty="0"/>
              <a:t> Teknik şartnamenin hazırlanmasında, ürünlere ilişkin teknik mevzuatın hazırlanması ve uygulanmasına dair mevzuat göz önünde bulundurulmalıdır.</a:t>
            </a:r>
          </a:p>
        </p:txBody>
      </p:sp>
    </p:spTree>
    <p:extLst>
      <p:ext uri="{BB962C8B-B14F-4D97-AF65-F5344CB8AC3E}">
        <p14:creationId xmlns:p14="http://schemas.microsoft.com/office/powerpoint/2010/main" val="33887403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642085"/>
            <a:ext cx="8596668" cy="4493251"/>
          </a:xfrm>
        </p:spPr>
        <p:txBody>
          <a:bodyPr>
            <a:normAutofit/>
          </a:bodyPr>
          <a:lstStyle/>
          <a:p>
            <a:pPr marL="0" indent="0" algn="just">
              <a:buNone/>
            </a:pPr>
            <a:r>
              <a:rPr lang="tr-TR" sz="2800" b="1" dirty="0"/>
              <a:t>(7)</a:t>
            </a:r>
            <a:r>
              <a:rPr lang="tr-TR" sz="2800" dirty="0"/>
              <a:t> Teknik şartnamede yapılacak düzenlemelerin, ön yeterlik şartnamesinde veya idari şartnamede ihaleye katılımda yeterlik kriteri olarak öngörülen mesleki ve teknik yeterlik kriterleri ve belgeleriyle uyumlu olması gerekir. </a:t>
            </a:r>
          </a:p>
          <a:p>
            <a:pPr marL="0" indent="0" algn="just">
              <a:buNone/>
            </a:pPr>
            <a:r>
              <a:rPr lang="tr-TR" sz="2800" b="1" dirty="0" smtClean="0"/>
              <a:t>(</a:t>
            </a:r>
            <a:r>
              <a:rPr lang="tr-TR" sz="2800" b="1" dirty="0"/>
              <a:t>8)</a:t>
            </a:r>
            <a:r>
              <a:rPr lang="tr-TR" sz="2800" dirty="0"/>
              <a:t> Teknik şartnamedeki düzenlemelerin; ihale komisyonu ile muayene ve kabul komisyonunca yapılacak inceleme ve değerlendirmelerde tereddüt oluşturmayacak şekilde açık olması gerekir.</a:t>
            </a:r>
          </a:p>
          <a:p>
            <a:endParaRPr lang="tr-TR" dirty="0"/>
          </a:p>
        </p:txBody>
      </p:sp>
    </p:spTree>
    <p:extLst>
      <p:ext uri="{BB962C8B-B14F-4D97-AF65-F5344CB8AC3E}">
        <p14:creationId xmlns:p14="http://schemas.microsoft.com/office/powerpoint/2010/main" val="2881744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633921"/>
            <a:ext cx="8596668" cy="5358665"/>
          </a:xfrm>
        </p:spPr>
        <p:txBody>
          <a:bodyPr>
            <a:noAutofit/>
          </a:bodyPr>
          <a:lstStyle/>
          <a:p>
            <a:pPr marL="0" indent="0" algn="just">
              <a:buNone/>
            </a:pPr>
            <a:r>
              <a:rPr lang="tr-TR" sz="2800" b="1" dirty="0"/>
              <a:t>(9)</a:t>
            </a:r>
            <a:r>
              <a:rPr lang="tr-TR" sz="2800" dirty="0"/>
              <a:t> Özel imalat süreci gerektiren mal alımlarında, yüklenici tarafından öncelikle malın prototipinin idareye sunulmasına ve bu prototipin kabulünden sonra üretiminin yapılmasına yönelik teknik şartnamede düzenleme yapılabilir.</a:t>
            </a:r>
          </a:p>
          <a:p>
            <a:pPr marL="0" indent="0" algn="just">
              <a:buNone/>
            </a:pPr>
            <a:r>
              <a:rPr lang="tr-TR" sz="2800" b="1" dirty="0" smtClean="0"/>
              <a:t>(</a:t>
            </a:r>
            <a:r>
              <a:rPr lang="tr-TR" sz="2800" b="1" dirty="0"/>
              <a:t>10)</a:t>
            </a:r>
            <a:r>
              <a:rPr lang="tr-TR" sz="2800" dirty="0"/>
              <a:t> Alım konusu malın niteliği ve bu Yönetmelikte öngörülen düzenlemeler esas alınarak yüklenicinin personel çalıştırmasının öngörülmesi halinde, bu personelin sayısı ve niteliği teknik şartnamede veya sözleşme tasarısında belirtilir.</a:t>
            </a:r>
          </a:p>
        </p:txBody>
      </p:sp>
    </p:spTree>
    <p:extLst>
      <p:ext uri="{BB962C8B-B14F-4D97-AF65-F5344CB8AC3E}">
        <p14:creationId xmlns:p14="http://schemas.microsoft.com/office/powerpoint/2010/main" val="33683760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625757"/>
            <a:ext cx="8596668" cy="5766879"/>
          </a:xfrm>
        </p:spPr>
        <p:txBody>
          <a:bodyPr>
            <a:noAutofit/>
          </a:bodyPr>
          <a:lstStyle/>
          <a:p>
            <a:pPr marL="0" indent="0" algn="just">
              <a:buNone/>
            </a:pPr>
            <a:r>
              <a:rPr lang="tr-TR" sz="2800" b="1" dirty="0"/>
              <a:t>(11)</a:t>
            </a:r>
            <a:r>
              <a:rPr lang="tr-TR" sz="2800" dirty="0"/>
              <a:t> Özel imalat süreci gerektiren mal alımlarında, malın ilgili mevzuat uyarınca teknik düzenleme kapsamında bulunması ve piyasaya arz edilmesinin belirli kurallara tabi olması durumunda; idare ve yüklenicinin malın uygunluk değerlendirilmesine yönelik yükümlülükleri, teknik şartnamede ve/veya sözleşme tasarısında belirtilir.</a:t>
            </a:r>
          </a:p>
          <a:p>
            <a:pPr marL="0" indent="0" algn="just">
              <a:buNone/>
            </a:pPr>
            <a:r>
              <a:rPr lang="tr-TR" sz="2800" b="1" dirty="0" smtClean="0"/>
              <a:t>(</a:t>
            </a:r>
            <a:r>
              <a:rPr lang="tr-TR" sz="2800" b="1" dirty="0"/>
              <a:t>12)</a:t>
            </a:r>
            <a:r>
              <a:rPr lang="tr-TR" sz="2800" dirty="0"/>
              <a:t> Teknik şartnamenin idare tarafından hazırlanması esastır. Ancak, alınacak malın özelliğinin gerektirdiği hallerde ihale yetkilisi tarafından onaylanması kaydıyla, teknik şartname, Kanun hükümlerine uygun olarak danışmanlık hizmet sunucularına hazırlattırılabilir.</a:t>
            </a:r>
          </a:p>
        </p:txBody>
      </p:sp>
    </p:spTree>
    <p:extLst>
      <p:ext uri="{BB962C8B-B14F-4D97-AF65-F5344CB8AC3E}">
        <p14:creationId xmlns:p14="http://schemas.microsoft.com/office/powerpoint/2010/main" val="33447145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910" y="630685"/>
            <a:ext cx="8935793" cy="5878180"/>
          </a:xfrm>
        </p:spPr>
        <p:txBody>
          <a:bodyPr>
            <a:normAutofit fontScale="85000" lnSpcReduction="20000"/>
          </a:bodyPr>
          <a:lstStyle/>
          <a:p>
            <a:pPr marL="0" indent="0" algn="ctr">
              <a:buNone/>
            </a:pPr>
            <a:r>
              <a:rPr lang="tr-TR" sz="3000" dirty="0" smtClean="0">
                <a:latin typeface="Times New Roman" panose="02020603050405020304" pitchFamily="18" charset="0"/>
                <a:cs typeface="Times New Roman" panose="02020603050405020304" pitchFamily="18" charset="0"/>
              </a:rPr>
              <a:t>   </a:t>
            </a:r>
            <a:r>
              <a:rPr lang="tr-TR" sz="4300" b="1" dirty="0" smtClean="0">
                <a:latin typeface="Times New Roman" panose="02020603050405020304" pitchFamily="18" charset="0"/>
                <a:cs typeface="Times New Roman" panose="02020603050405020304" pitchFamily="18" charset="0"/>
              </a:rPr>
              <a:t>TEKNİK ŞARTNAME </a:t>
            </a:r>
            <a:endParaRPr lang="tr-TR" sz="4300" b="1" dirty="0" smtClean="0">
              <a:latin typeface="Times New Roman" panose="02020603050405020304" pitchFamily="18" charset="0"/>
              <a:cs typeface="Times New Roman" panose="02020603050405020304" pitchFamily="18" charset="0"/>
            </a:endParaRPr>
          </a:p>
          <a:p>
            <a:pPr marL="0" indent="0" algn="ctr">
              <a:buNone/>
            </a:pPr>
            <a:r>
              <a:rPr lang="tr-TR" sz="4300" b="1" dirty="0" smtClean="0">
                <a:latin typeface="Times New Roman" panose="02020603050405020304" pitchFamily="18" charset="0"/>
                <a:cs typeface="Times New Roman" panose="02020603050405020304" pitchFamily="18" charset="0"/>
              </a:rPr>
              <a:t>USUL VE ESASLARI</a:t>
            </a:r>
            <a:endParaRPr lang="tr-TR" sz="4300" b="1" dirty="0" smtClean="0">
              <a:latin typeface="Times New Roman" panose="02020603050405020304" pitchFamily="18" charset="0"/>
              <a:cs typeface="Times New Roman" panose="02020603050405020304" pitchFamily="18" charset="0"/>
            </a:endParaRPr>
          </a:p>
          <a:p>
            <a:pPr marL="0" indent="0" algn="just">
              <a:buClrTx/>
              <a:buSzPct val="91000"/>
              <a:buNone/>
            </a:pPr>
            <a:r>
              <a:rPr lang="tr-TR" sz="3500" dirty="0" smtClean="0">
                <a:latin typeface="Times New Roman" panose="02020603050405020304" pitchFamily="18" charset="0"/>
                <a:cs typeface="Times New Roman" panose="02020603050405020304" pitchFamily="18" charset="0"/>
              </a:rPr>
              <a:t> </a:t>
            </a:r>
            <a:r>
              <a:rPr lang="tr-TR" sz="3500" b="1" dirty="0" smtClean="0">
                <a:latin typeface="Times New Roman" panose="02020603050405020304" pitchFamily="18" charset="0"/>
                <a:cs typeface="Times New Roman" panose="02020603050405020304" pitchFamily="18" charset="0"/>
              </a:rPr>
              <a:t>(1)</a:t>
            </a:r>
            <a:r>
              <a:rPr lang="tr-TR" sz="3500" dirty="0" smtClean="0">
                <a:latin typeface="Times New Roman" panose="02020603050405020304" pitchFamily="18" charset="0"/>
                <a:cs typeface="Times New Roman" panose="02020603050405020304" pitchFamily="18" charset="0"/>
              </a:rPr>
              <a:t> İhtiyacı duyulan mal/malzeme veya hizmetin verimlilik ve fonksiyonelliğini sağlayacak şekilde, teknik ve diğer tüm özellikleri tereddüde yer bırakmayacak, açık ve anlaşılır bir şekilde kesin hükümler ile tarif eden, kullanım şartlarını, işletme ve bakım özelliklerini, ambalajlama, etiketleme, taşıma ve depolama gereksinimlerini, garanti ile eğitim hususlarını içeren, tedarikte rekabeti engellemeyecek ve bütün istekliler için fırsat eşitliği sağlayacak biçimde hazırlanan, mal/malzeme veya hizmet işlerinin alımına esas teknik dokümanı ifade eder.</a:t>
            </a:r>
            <a:endParaRPr lang="tr-TR" sz="3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61977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80359" y="582617"/>
            <a:ext cx="8596668" cy="4571274"/>
          </a:xfrm>
        </p:spPr>
        <p:txBody>
          <a:bodyPr>
            <a:noAutofit/>
          </a:bodyPr>
          <a:lstStyle/>
          <a:p>
            <a:pPr marL="0" indent="0" algn="just">
              <a:buClrTx/>
              <a:buSzPct val="92000"/>
              <a:buNone/>
            </a:pPr>
            <a:r>
              <a:rPr lang="tr-TR" sz="3200" b="1" dirty="0" smtClean="0">
                <a:latin typeface="Times New Roman" panose="02020603050405020304" pitchFamily="18" charset="0"/>
                <a:cs typeface="Times New Roman" panose="02020603050405020304" pitchFamily="18" charset="0"/>
              </a:rPr>
              <a:t>(2)</a:t>
            </a:r>
            <a:r>
              <a:rPr lang="tr-TR" sz="3200" dirty="0" smtClean="0">
                <a:latin typeface="Times New Roman" panose="02020603050405020304" pitchFamily="18" charset="0"/>
                <a:cs typeface="Times New Roman" panose="02020603050405020304" pitchFamily="18" charset="0"/>
              </a:rPr>
              <a:t> Birimlerin </a:t>
            </a:r>
            <a:r>
              <a:rPr lang="tr-TR" sz="3200" dirty="0">
                <a:latin typeface="Times New Roman" panose="02020603050405020304" pitchFamily="18" charset="0"/>
                <a:cs typeface="Times New Roman" panose="02020603050405020304" pitchFamily="18" charset="0"/>
              </a:rPr>
              <a:t>ihtiyacı için </a:t>
            </a:r>
            <a:r>
              <a:rPr lang="tr-TR" sz="3200" b="1" dirty="0">
                <a:latin typeface="Times New Roman" panose="02020603050405020304" pitchFamily="18" charset="0"/>
                <a:cs typeface="Times New Roman" panose="02020603050405020304" pitchFamily="18" charset="0"/>
              </a:rPr>
              <a:t>4734 sayılı Kamu İhale Kanunu kapsamında</a:t>
            </a:r>
            <a:r>
              <a:rPr lang="tr-TR" sz="3200" dirty="0">
                <a:latin typeface="Times New Roman" panose="02020603050405020304" pitchFamily="18" charset="0"/>
                <a:cs typeface="Times New Roman" panose="02020603050405020304" pitchFamily="18" charset="0"/>
              </a:rPr>
              <a:t> alımı yapılacak mal/malzeme ve hizmet alımı işinin tedarikine esas olacak teknik şartnameler veya teknik şartname yerine kullanılabilecek </a:t>
            </a:r>
            <a:r>
              <a:rPr lang="tr-TR" sz="3200" dirty="0" smtClean="0">
                <a:latin typeface="Times New Roman" panose="02020603050405020304" pitchFamily="18" charset="0"/>
                <a:cs typeface="Times New Roman" panose="02020603050405020304" pitchFamily="18" charset="0"/>
              </a:rPr>
              <a:t>doküman/dokümanlar</a:t>
            </a:r>
            <a:r>
              <a:rPr lang="tr-TR" sz="3200" dirty="0">
                <a:latin typeface="Times New Roman" panose="02020603050405020304" pitchFamily="18" charset="0"/>
                <a:cs typeface="Times New Roman" panose="02020603050405020304" pitchFamily="18" charset="0"/>
              </a:rPr>
              <a:t>; mal/malzemeyi/hizmeti talep eden birimin konusunda uzman akademik veya idari personeli tarafından hazırlanır. Hazırlanan teknik şartnameler </a:t>
            </a:r>
            <a:r>
              <a:rPr lang="tr-TR" sz="3200" dirty="0" smtClean="0">
                <a:latin typeface="Times New Roman" panose="02020603050405020304" pitchFamily="18" charset="0"/>
                <a:cs typeface="Times New Roman" panose="02020603050405020304" pitchFamily="18" charset="0"/>
              </a:rPr>
              <a:t>adı soyadı </a:t>
            </a:r>
            <a:r>
              <a:rPr lang="tr-TR" sz="3200" dirty="0">
                <a:latin typeface="Times New Roman" panose="02020603050405020304" pitchFamily="18" charset="0"/>
                <a:cs typeface="Times New Roman" panose="02020603050405020304" pitchFamily="18" charset="0"/>
              </a:rPr>
              <a:t>ile unvan yazılarak imzalanır, birden fazla sayfadan oluşan teknik şartnamelerin her sayfası paraf edilir ve son sayfası imzalanır.</a:t>
            </a:r>
          </a:p>
        </p:txBody>
      </p:sp>
    </p:spTree>
    <p:extLst>
      <p:ext uri="{BB962C8B-B14F-4D97-AF65-F5344CB8AC3E}">
        <p14:creationId xmlns:p14="http://schemas.microsoft.com/office/powerpoint/2010/main" val="19627744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52738" y="1475693"/>
            <a:ext cx="8596668" cy="2204677"/>
          </a:xfrm>
        </p:spPr>
        <p:txBody>
          <a:bodyPr>
            <a:noAutofit/>
          </a:bodyPr>
          <a:lstStyle/>
          <a:p>
            <a:pPr marL="0" indent="0" algn="just">
              <a:buClrTx/>
              <a:buSzPct val="90000"/>
              <a:buNone/>
            </a:pPr>
            <a:r>
              <a:rPr lang="tr-TR" sz="3200" b="1" dirty="0" smtClean="0">
                <a:latin typeface="Times New Roman" panose="02020603050405020304" pitchFamily="18" charset="0"/>
                <a:cs typeface="Times New Roman" panose="02020603050405020304" pitchFamily="18" charset="0"/>
              </a:rPr>
              <a:t>(3)</a:t>
            </a:r>
            <a:r>
              <a:rPr lang="tr-TR" sz="3200" dirty="0" smtClean="0">
                <a:latin typeface="Times New Roman" panose="02020603050405020304" pitchFamily="18" charset="0"/>
                <a:cs typeface="Times New Roman" panose="02020603050405020304" pitchFamily="18" charset="0"/>
              </a:rPr>
              <a:t> Teknik </a:t>
            </a:r>
            <a:r>
              <a:rPr lang="tr-TR" sz="3200" dirty="0">
                <a:latin typeface="Times New Roman" panose="02020603050405020304" pitchFamily="18" charset="0"/>
                <a:cs typeface="Times New Roman" panose="02020603050405020304" pitchFamily="18" charset="0"/>
              </a:rPr>
              <a:t>şartnamede yer alacak hükümler tereddüde, yanlış </a:t>
            </a:r>
            <a:r>
              <a:rPr lang="tr-TR" sz="3200" dirty="0" smtClean="0">
                <a:latin typeface="Times New Roman" panose="02020603050405020304" pitchFamily="18" charset="0"/>
                <a:cs typeface="Times New Roman" panose="02020603050405020304" pitchFamily="18" charset="0"/>
              </a:rPr>
              <a:t>anlamaya </a:t>
            </a:r>
            <a:r>
              <a:rPr lang="tr-TR" sz="3200" dirty="0">
                <a:latin typeface="Times New Roman" panose="02020603050405020304" pitchFamily="18" charset="0"/>
                <a:cs typeface="Times New Roman" panose="02020603050405020304" pitchFamily="18" charset="0"/>
              </a:rPr>
              <a:t>ve maddedeki niteliğin ya da bir isteğin diğer bir maddedeki nitelik ya da istekle çelişmesine imkân bırakmayacak şekilde açık ve kesin olmalıdır. </a:t>
            </a:r>
          </a:p>
        </p:txBody>
      </p:sp>
    </p:spTree>
    <p:extLst>
      <p:ext uri="{BB962C8B-B14F-4D97-AF65-F5344CB8AC3E}">
        <p14:creationId xmlns:p14="http://schemas.microsoft.com/office/powerpoint/2010/main" val="34481356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5041" y="1357507"/>
            <a:ext cx="8596668" cy="3880773"/>
          </a:xfrm>
        </p:spPr>
        <p:txBody>
          <a:bodyPr/>
          <a:lstStyle/>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(4)</a:t>
            </a:r>
            <a:r>
              <a:rPr lang="tr-TR" sz="3200" dirty="0" smtClean="0">
                <a:latin typeface="Times New Roman" panose="02020603050405020304" pitchFamily="18" charset="0"/>
                <a:cs typeface="Times New Roman" panose="02020603050405020304" pitchFamily="18" charset="0"/>
              </a:rPr>
              <a:t> Teknik </a:t>
            </a:r>
            <a:r>
              <a:rPr lang="tr-TR" sz="3200" dirty="0">
                <a:latin typeface="Times New Roman" panose="02020603050405020304" pitchFamily="18" charset="0"/>
                <a:cs typeface="Times New Roman" panose="02020603050405020304" pitchFamily="18" charset="0"/>
              </a:rPr>
              <a:t>şartnamelerde esas amaç, teknik istekleri açıkça belirtmektir. Bu yapılırken, basit ve herkes tarafından aynı şekilde ve kolayca anlaşılır kelimeler ve farklı yorumlamaya izin vermeyen kısa cümleler kullanılması ve ayrıca teknik özelliklerin tablolar halinde belirtilmesi önem taşımaktadır.</a:t>
            </a:r>
          </a:p>
        </p:txBody>
      </p:sp>
    </p:spTree>
    <p:extLst>
      <p:ext uri="{BB962C8B-B14F-4D97-AF65-F5344CB8AC3E}">
        <p14:creationId xmlns:p14="http://schemas.microsoft.com/office/powerpoint/2010/main" val="21052309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chemeClr val="tx1"/>
                </a:solidFill>
              </a:rPr>
              <a:t>4734 SAYILI KAMU İHALE KANUNU</a:t>
            </a:r>
            <a:endParaRPr lang="tr-TR" b="1" dirty="0">
              <a:solidFill>
                <a:schemeClr val="tx1"/>
              </a:solidFill>
            </a:endParaRPr>
          </a:p>
        </p:txBody>
      </p:sp>
      <p:sp>
        <p:nvSpPr>
          <p:cNvPr id="3" name="İçerik Yer Tutucusu 2"/>
          <p:cNvSpPr>
            <a:spLocks noGrp="1"/>
          </p:cNvSpPr>
          <p:nvPr>
            <p:ph idx="1"/>
          </p:nvPr>
        </p:nvSpPr>
        <p:spPr>
          <a:xfrm>
            <a:off x="677334" y="1592043"/>
            <a:ext cx="8596668" cy="4253383"/>
          </a:xfrm>
        </p:spPr>
        <p:txBody>
          <a:bodyPr>
            <a:noAutofit/>
          </a:bodyPr>
          <a:lstStyle/>
          <a:p>
            <a:pPr marL="0" indent="0">
              <a:buNone/>
            </a:pPr>
            <a:r>
              <a:rPr lang="tr-TR" sz="3000" b="1" dirty="0"/>
              <a:t>Şartnameler</a:t>
            </a:r>
          </a:p>
          <a:p>
            <a:pPr marL="0" indent="0" algn="just">
              <a:buNone/>
            </a:pPr>
            <a:r>
              <a:rPr lang="tr-TR" sz="3000" b="1" dirty="0"/>
              <a:t>Madde 12-</a:t>
            </a:r>
            <a:r>
              <a:rPr lang="tr-TR" sz="3000" dirty="0"/>
              <a:t> İhale konusu mal veya hizmet alımları ile yapım işlerinin her türlü özelliğini belirten idari ve teknik şartnamelerin idarelerce hazırlanması esastır. Ancak, mal veya hizmet alımları ile yapım işlerinin özelliği nedeniyle idarelerce hazırlanmasının mümkün olmadığının ihale yetkilisi tarafından onaylanması kaydıyla, teknik şartnameler bu Kanun hükümlerine göre </a:t>
            </a:r>
            <a:r>
              <a:rPr lang="tr-TR" sz="3000" dirty="0" smtClean="0"/>
              <a:t>hazırlattırılabilir.</a:t>
            </a:r>
            <a:endParaRPr lang="tr-TR" sz="3000" dirty="0"/>
          </a:p>
        </p:txBody>
      </p:sp>
    </p:spTree>
    <p:extLst>
      <p:ext uri="{BB962C8B-B14F-4D97-AF65-F5344CB8AC3E}">
        <p14:creationId xmlns:p14="http://schemas.microsoft.com/office/powerpoint/2010/main" val="3384493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6963" y="1214022"/>
            <a:ext cx="8596668" cy="3880773"/>
          </a:xfrm>
        </p:spPr>
        <p:txBody>
          <a:bodyPr/>
          <a:lstStyle/>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(5)</a:t>
            </a:r>
            <a:r>
              <a:rPr lang="tr-TR" sz="3200" dirty="0" smtClean="0">
                <a:latin typeface="Times New Roman" panose="02020603050405020304" pitchFamily="18" charset="0"/>
                <a:cs typeface="Times New Roman" panose="02020603050405020304" pitchFamily="18" charset="0"/>
              </a:rPr>
              <a:t> Belirlenecek </a:t>
            </a:r>
            <a:r>
              <a:rPr lang="tr-TR" sz="3200" dirty="0">
                <a:latin typeface="Times New Roman" panose="02020603050405020304" pitchFamily="18" charset="0"/>
                <a:cs typeface="Times New Roman" panose="02020603050405020304" pitchFamily="18" charset="0"/>
              </a:rPr>
              <a:t>teknik kriterlerin, verimliliği ve fonksiyonelliği sağlamaya yönelik olması, rekabeti engelleyici hususlar içermemesi ve bütün istekliler için </a:t>
            </a:r>
            <a:r>
              <a:rPr lang="tr-TR" sz="3200" b="1" dirty="0">
                <a:latin typeface="Times New Roman" panose="02020603050405020304" pitchFamily="18" charset="0"/>
                <a:cs typeface="Times New Roman" panose="02020603050405020304" pitchFamily="18" charset="0"/>
              </a:rPr>
              <a:t>fırsat eşitliği</a:t>
            </a:r>
            <a:r>
              <a:rPr lang="tr-TR" sz="3200" dirty="0">
                <a:latin typeface="Times New Roman" panose="02020603050405020304" pitchFamily="18" charset="0"/>
                <a:cs typeface="Times New Roman" panose="02020603050405020304" pitchFamily="18" charset="0"/>
              </a:rPr>
              <a:t> sağlaması zorunludur.</a:t>
            </a:r>
          </a:p>
        </p:txBody>
      </p:sp>
    </p:spTree>
    <p:extLst>
      <p:ext uri="{BB962C8B-B14F-4D97-AF65-F5344CB8AC3E}">
        <p14:creationId xmlns:p14="http://schemas.microsoft.com/office/powerpoint/2010/main" val="6760560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1426" y="1418227"/>
            <a:ext cx="8596668" cy="3880773"/>
          </a:xfrm>
        </p:spPr>
        <p:txBody>
          <a:bodyPr>
            <a:normAutofit/>
          </a:bodyPr>
          <a:lstStyle/>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(6)</a:t>
            </a:r>
            <a:r>
              <a:rPr lang="tr-TR" sz="3200" dirty="0" smtClean="0">
                <a:latin typeface="Times New Roman" panose="02020603050405020304" pitchFamily="18" charset="0"/>
                <a:cs typeface="Times New Roman" panose="02020603050405020304" pitchFamily="18" charset="0"/>
              </a:rPr>
              <a:t> Teknik </a:t>
            </a:r>
            <a:r>
              <a:rPr lang="tr-TR" sz="3200" dirty="0">
                <a:latin typeface="Times New Roman" panose="02020603050405020304" pitchFamily="18" charset="0"/>
                <a:cs typeface="Times New Roman" panose="02020603050405020304" pitchFamily="18" charset="0"/>
              </a:rPr>
              <a:t>şartname, tek bir firmaya ait ürünün özellikleri esas alınarak </a:t>
            </a:r>
            <a:r>
              <a:rPr lang="tr-TR" sz="3200" b="1" dirty="0">
                <a:latin typeface="Times New Roman" panose="02020603050405020304" pitchFamily="18" charset="0"/>
                <a:cs typeface="Times New Roman" panose="02020603050405020304" pitchFamily="18" charset="0"/>
              </a:rPr>
              <a:t>düzenlenmemeli</a:t>
            </a:r>
            <a:r>
              <a:rPr lang="tr-TR" sz="3200" dirty="0">
                <a:latin typeface="Times New Roman" panose="02020603050405020304" pitchFamily="18" charset="0"/>
                <a:cs typeface="Times New Roman" panose="02020603050405020304" pitchFamily="18" charset="0"/>
              </a:rPr>
              <a:t>, en az iki, mümkünse daha çok sayıda üretici firmayı kapsayacak şekilde hazırlanmalıdır.</a:t>
            </a:r>
          </a:p>
        </p:txBody>
      </p:sp>
    </p:spTree>
    <p:extLst>
      <p:ext uri="{BB962C8B-B14F-4D97-AF65-F5344CB8AC3E}">
        <p14:creationId xmlns:p14="http://schemas.microsoft.com/office/powerpoint/2010/main" val="10790213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16764" y="1188720"/>
            <a:ext cx="8596668" cy="4148051"/>
          </a:xfrm>
        </p:spPr>
        <p:txBody>
          <a:bodyPr>
            <a:normAutofit lnSpcReduction="10000"/>
          </a:bodyPr>
          <a:lstStyle/>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(7)</a:t>
            </a:r>
            <a:r>
              <a:rPr lang="tr-TR" sz="3200" dirty="0" smtClean="0">
                <a:latin typeface="Times New Roman" panose="02020603050405020304" pitchFamily="18" charset="0"/>
                <a:cs typeface="Times New Roman" panose="02020603050405020304" pitchFamily="18" charset="0"/>
              </a:rPr>
              <a:t> Teknik </a:t>
            </a:r>
            <a:r>
              <a:rPr lang="tr-TR" sz="3200" dirty="0">
                <a:latin typeface="Times New Roman" panose="02020603050405020304" pitchFamily="18" charset="0"/>
                <a:cs typeface="Times New Roman" panose="02020603050405020304" pitchFamily="18" charset="0"/>
              </a:rPr>
              <a:t>şartnamelerde; belli bir marka, model, patent, menşei, kaynak veya ürün belirtilemez ve belirli bir marka veya modele veya tek firmaya yönelik özellik ve tanımlamalara yer verilemez. Ancak, ulusal ve/veya uluslararası teknik standartların bulunmaması veya teknik özelliklerin belirlenmesinin mümkün olmaması hallerinde “veya dengi” ifadesine yer verilmek şartıyla marka veya model belirtilebilir.</a:t>
            </a:r>
          </a:p>
        </p:txBody>
      </p:sp>
    </p:spTree>
    <p:extLst>
      <p:ext uri="{BB962C8B-B14F-4D97-AF65-F5344CB8AC3E}">
        <p14:creationId xmlns:p14="http://schemas.microsoft.com/office/powerpoint/2010/main" val="485081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7090" y="1250526"/>
            <a:ext cx="8596668" cy="3880773"/>
          </a:xfrm>
        </p:spPr>
        <p:txBody>
          <a:bodyPr>
            <a:normAutofit/>
          </a:bodyPr>
          <a:lstStyle/>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(8)</a:t>
            </a:r>
            <a:r>
              <a:rPr lang="tr-TR" sz="3200" dirty="0" smtClean="0">
                <a:latin typeface="Times New Roman" panose="02020603050405020304" pitchFamily="18" charset="0"/>
                <a:cs typeface="Times New Roman" panose="02020603050405020304" pitchFamily="18" charset="0"/>
              </a:rPr>
              <a:t> Teknik </a:t>
            </a:r>
            <a:r>
              <a:rPr lang="tr-TR" sz="3200" dirty="0">
                <a:latin typeface="Times New Roman" panose="02020603050405020304" pitchFamily="18" charset="0"/>
                <a:cs typeface="Times New Roman" panose="02020603050405020304" pitchFamily="18" charset="0"/>
              </a:rPr>
              <a:t>şartnamelerde birbirinden </a:t>
            </a:r>
            <a:r>
              <a:rPr lang="tr-TR" sz="3200" b="1" dirty="0">
                <a:latin typeface="Times New Roman" panose="02020603050405020304" pitchFamily="18" charset="0"/>
                <a:cs typeface="Times New Roman" panose="02020603050405020304" pitchFamily="18" charset="0"/>
              </a:rPr>
              <a:t>bağımsız </a:t>
            </a:r>
            <a:r>
              <a:rPr lang="tr-TR" sz="3200" dirty="0">
                <a:latin typeface="Times New Roman" panose="02020603050405020304" pitchFamily="18" charset="0"/>
                <a:cs typeface="Times New Roman" panose="02020603050405020304" pitchFamily="18" charset="0"/>
              </a:rPr>
              <a:t>her bir istek ve özellik ayrı bir maddede </a:t>
            </a:r>
            <a:r>
              <a:rPr lang="tr-TR" sz="3200" dirty="0" smtClean="0">
                <a:latin typeface="Times New Roman" panose="02020603050405020304" pitchFamily="18" charset="0"/>
                <a:cs typeface="Times New Roman" panose="02020603050405020304" pitchFamily="18" charset="0"/>
              </a:rPr>
              <a:t>belirtilmelidir.</a:t>
            </a:r>
          </a:p>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(9)</a:t>
            </a:r>
            <a:r>
              <a:rPr lang="tr-TR" sz="3200" dirty="0" smtClean="0">
                <a:latin typeface="Times New Roman" panose="02020603050405020304" pitchFamily="18" charset="0"/>
                <a:cs typeface="Times New Roman" panose="02020603050405020304" pitchFamily="18" charset="0"/>
              </a:rPr>
              <a:t> Teknik şartnamelerde</a:t>
            </a:r>
            <a:r>
              <a:rPr lang="tr-TR" sz="3200" dirty="0">
                <a:latin typeface="Times New Roman" panose="02020603050405020304" pitchFamily="18" charset="0"/>
                <a:cs typeface="Times New Roman" panose="02020603050405020304" pitchFamily="18" charset="0"/>
              </a:rPr>
              <a:t>, tedarik edilecek mal/malzemeyi/hizmeti çok değişik kalite seviyelerinde tanımlayan veya işin kalitesini düşürecek nitelikte takdir hakkı veren hükümlere yer verilemez.</a:t>
            </a:r>
          </a:p>
        </p:txBody>
      </p:sp>
    </p:spTree>
    <p:extLst>
      <p:ext uri="{BB962C8B-B14F-4D97-AF65-F5344CB8AC3E}">
        <p14:creationId xmlns:p14="http://schemas.microsoft.com/office/powerpoint/2010/main" val="25136767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1545" y="1338348"/>
            <a:ext cx="8596668" cy="4788131"/>
          </a:xfrm>
        </p:spPr>
        <p:txBody>
          <a:bodyPr>
            <a:noAutofit/>
          </a:bodyPr>
          <a:lstStyle/>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(10)</a:t>
            </a:r>
            <a:r>
              <a:rPr lang="tr-TR" sz="3200" dirty="0" smtClean="0">
                <a:latin typeface="Times New Roman" panose="02020603050405020304" pitchFamily="18" charset="0"/>
                <a:cs typeface="Times New Roman" panose="02020603050405020304" pitchFamily="18" charset="0"/>
              </a:rPr>
              <a:t> Teknik </a:t>
            </a:r>
            <a:r>
              <a:rPr lang="tr-TR" sz="3200" dirty="0">
                <a:latin typeface="Times New Roman" panose="02020603050405020304" pitchFamily="18" charset="0"/>
                <a:cs typeface="Times New Roman" panose="02020603050405020304" pitchFamily="18" charset="0"/>
              </a:rPr>
              <a:t>şartnamelerde istek ve özellikler belirtilirken; “kolay, rahat, iyi, birinci sınıf, yumuşak, sert, eğik, dayanıklı” gibi soyut ifadelerin kullanılmaması, </a:t>
            </a:r>
            <a:r>
              <a:rPr lang="tr-TR" sz="3200" b="1" dirty="0">
                <a:latin typeface="Times New Roman" panose="02020603050405020304" pitchFamily="18" charset="0"/>
                <a:cs typeface="Times New Roman" panose="02020603050405020304" pitchFamily="18" charset="0"/>
              </a:rPr>
              <a:t>somut olarak teknik istek ve özelliklerin</a:t>
            </a:r>
            <a:r>
              <a:rPr lang="tr-TR" sz="3200" dirty="0">
                <a:latin typeface="Times New Roman" panose="02020603050405020304" pitchFamily="18" charset="0"/>
                <a:cs typeface="Times New Roman" panose="02020603050405020304" pitchFamily="18" charset="0"/>
              </a:rPr>
              <a:t> yazılması esastır.</a:t>
            </a:r>
          </a:p>
          <a:p>
            <a:pPr marL="0" indent="0" algn="just">
              <a:buNone/>
            </a:pP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       </a:t>
            </a:r>
            <a:endParaRPr lang="tr-TR" sz="3200" dirty="0"/>
          </a:p>
        </p:txBody>
      </p:sp>
    </p:spTree>
    <p:extLst>
      <p:ext uri="{BB962C8B-B14F-4D97-AF65-F5344CB8AC3E}">
        <p14:creationId xmlns:p14="http://schemas.microsoft.com/office/powerpoint/2010/main" val="25163291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5894" y="1329316"/>
            <a:ext cx="8596668" cy="3880773"/>
          </a:xfrm>
        </p:spPr>
        <p:txBody>
          <a:bodyPr/>
          <a:lstStyle/>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(11)</a:t>
            </a:r>
            <a:r>
              <a:rPr lang="tr-TR" sz="3200" dirty="0" smtClean="0">
                <a:latin typeface="Times New Roman" panose="02020603050405020304" pitchFamily="18" charset="0"/>
                <a:cs typeface="Times New Roman" panose="02020603050405020304" pitchFamily="18" charset="0"/>
              </a:rPr>
              <a:t> Teknik </a:t>
            </a:r>
            <a:r>
              <a:rPr lang="tr-TR" sz="3200" dirty="0">
                <a:latin typeface="Times New Roman" panose="02020603050405020304" pitchFamily="18" charset="0"/>
                <a:cs typeface="Times New Roman" panose="02020603050405020304" pitchFamily="18" charset="0"/>
              </a:rPr>
              <a:t>şartnamede, sayılar ile ifade edilen teknik kriterlere yer verilebilir. Bu tür düzenleme; “en az ...”, “en fazla ...”, “...arasında”, “± ...”, “en az .. aralığında”, “en fazla … aralığında” şekillerinden uygun olanı seçilerek yapılması halinde teknik </a:t>
            </a:r>
            <a:r>
              <a:rPr lang="tr-TR" sz="3200" b="1" dirty="0">
                <a:latin typeface="Times New Roman" panose="02020603050405020304" pitchFamily="18" charset="0"/>
                <a:cs typeface="Times New Roman" panose="02020603050405020304" pitchFamily="18" charset="0"/>
              </a:rPr>
              <a:t>kriterlerin somut bir hale gelmesi </a:t>
            </a:r>
            <a:r>
              <a:rPr lang="tr-TR" sz="3200" dirty="0">
                <a:latin typeface="Times New Roman" panose="02020603050405020304" pitchFamily="18" charset="0"/>
                <a:cs typeface="Times New Roman" panose="02020603050405020304" pitchFamily="18" charset="0"/>
              </a:rPr>
              <a:t>sağlanmış olacaktır. </a:t>
            </a:r>
          </a:p>
          <a:p>
            <a:pPr marL="0" indent="0">
              <a:buNone/>
            </a:pPr>
            <a:endParaRPr lang="tr-TR" dirty="0"/>
          </a:p>
        </p:txBody>
      </p:sp>
    </p:spTree>
    <p:extLst>
      <p:ext uri="{BB962C8B-B14F-4D97-AF65-F5344CB8AC3E}">
        <p14:creationId xmlns:p14="http://schemas.microsoft.com/office/powerpoint/2010/main" val="8090402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9382" y="1341604"/>
            <a:ext cx="8890253" cy="3880773"/>
          </a:xfrm>
        </p:spPr>
        <p:txBody>
          <a:bodyPr>
            <a:normAutofit/>
          </a:bodyPr>
          <a:lstStyle/>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(12)</a:t>
            </a:r>
            <a:r>
              <a:rPr lang="tr-TR" sz="3200" dirty="0" smtClean="0">
                <a:latin typeface="Times New Roman" panose="02020603050405020304" pitchFamily="18" charset="0"/>
                <a:cs typeface="Times New Roman" panose="02020603050405020304" pitchFamily="18" charset="0"/>
              </a:rPr>
              <a:t> Teknik </a:t>
            </a:r>
            <a:r>
              <a:rPr lang="tr-TR" sz="3200" dirty="0">
                <a:latin typeface="Times New Roman" panose="02020603050405020304" pitchFamily="18" charset="0"/>
                <a:cs typeface="Times New Roman" panose="02020603050405020304" pitchFamily="18" charset="0"/>
              </a:rPr>
              <a:t>şartnamelerde </a:t>
            </a:r>
            <a:r>
              <a:rPr lang="tr-TR" sz="3200" b="1" dirty="0">
                <a:latin typeface="Times New Roman" panose="02020603050405020304" pitchFamily="18" charset="0"/>
                <a:cs typeface="Times New Roman" panose="02020603050405020304" pitchFamily="18" charset="0"/>
              </a:rPr>
              <a:t>uluslararası ölçü birimlerine uygun</a:t>
            </a:r>
            <a:r>
              <a:rPr lang="tr-TR" sz="3200" dirty="0">
                <a:latin typeface="Times New Roman" panose="02020603050405020304" pitchFamily="18" charset="0"/>
                <a:cs typeface="Times New Roman" panose="02020603050405020304" pitchFamily="18" charset="0"/>
              </a:rPr>
              <a:t> ölçü birimleri </a:t>
            </a:r>
            <a:r>
              <a:rPr lang="tr-TR" sz="3200" dirty="0" smtClean="0">
                <a:latin typeface="Times New Roman" panose="02020603050405020304" pitchFamily="18" charset="0"/>
                <a:cs typeface="Times New Roman" panose="02020603050405020304" pitchFamily="18" charset="0"/>
              </a:rPr>
              <a:t>kullanılmalıdır.</a:t>
            </a:r>
          </a:p>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(13)</a:t>
            </a:r>
            <a:r>
              <a:rPr lang="tr-TR" sz="3200" dirty="0" smtClean="0">
                <a:latin typeface="Times New Roman" panose="02020603050405020304" pitchFamily="18" charset="0"/>
                <a:cs typeface="Times New Roman" panose="02020603050405020304" pitchFamily="18" charset="0"/>
              </a:rPr>
              <a:t> Teknik </a:t>
            </a:r>
            <a:r>
              <a:rPr lang="tr-TR" sz="3200" dirty="0">
                <a:latin typeface="Times New Roman" panose="02020603050405020304" pitchFamily="18" charset="0"/>
                <a:cs typeface="Times New Roman" panose="02020603050405020304" pitchFamily="18" charset="0"/>
              </a:rPr>
              <a:t>şartnamelerde idari, hukuki vb. teknik olmayan isteklere yer verilmemelidir.</a:t>
            </a:r>
          </a:p>
        </p:txBody>
      </p:sp>
    </p:spTree>
    <p:extLst>
      <p:ext uri="{BB962C8B-B14F-4D97-AF65-F5344CB8AC3E}">
        <p14:creationId xmlns:p14="http://schemas.microsoft.com/office/powerpoint/2010/main" val="14793430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58328" y="1231009"/>
            <a:ext cx="8596668" cy="4147326"/>
          </a:xfrm>
        </p:spPr>
        <p:txBody>
          <a:bodyPr>
            <a:noAutofit/>
          </a:bodyPr>
          <a:lstStyle/>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(14)</a:t>
            </a:r>
            <a:r>
              <a:rPr lang="tr-TR" sz="3200" dirty="0" smtClean="0">
                <a:latin typeface="Times New Roman" panose="02020603050405020304" pitchFamily="18" charset="0"/>
                <a:cs typeface="Times New Roman" panose="02020603050405020304" pitchFamily="18" charset="0"/>
              </a:rPr>
              <a:t> Teknik </a:t>
            </a:r>
            <a:r>
              <a:rPr lang="tr-TR" sz="3200" dirty="0">
                <a:latin typeface="Times New Roman" panose="02020603050405020304" pitchFamily="18" charset="0"/>
                <a:cs typeface="Times New Roman" panose="02020603050405020304" pitchFamily="18" charset="0"/>
              </a:rPr>
              <a:t>şartname konusu olan mal/malzeme/hizmetin kısımlarının fiziksel, kimyasal ve mekanik özellikleri ayrı ayrı belirtilmelidir. Bu özellikler; kütle, hacim, işletme, yerleşim ile ilgili boyutlar, asgari fiziksel, kimyasal ve mekanik özellikleri, dayanıklılık faktörleri, hassasiyet faktörleri, sağlık ve emniyet kriterleri, çalışma ömrü, depolama ömrü, bakımlar arası ömür gibi özellikler olabilir.</a:t>
            </a:r>
          </a:p>
        </p:txBody>
      </p:sp>
    </p:spTree>
    <p:extLst>
      <p:ext uri="{BB962C8B-B14F-4D97-AF65-F5344CB8AC3E}">
        <p14:creationId xmlns:p14="http://schemas.microsoft.com/office/powerpoint/2010/main" val="28121442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1431" y="1325702"/>
            <a:ext cx="8596668" cy="3880773"/>
          </a:xfrm>
        </p:spPr>
        <p:txBody>
          <a:bodyPr>
            <a:normAutofit lnSpcReduction="10000"/>
          </a:bodyPr>
          <a:lstStyle/>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(15)</a:t>
            </a:r>
            <a:r>
              <a:rPr lang="tr-TR" sz="3200" dirty="0" smtClean="0">
                <a:latin typeface="Times New Roman" panose="02020603050405020304" pitchFamily="18" charset="0"/>
                <a:cs typeface="Times New Roman" panose="02020603050405020304" pitchFamily="18" charset="0"/>
              </a:rPr>
              <a:t> Teknik </a:t>
            </a:r>
            <a:r>
              <a:rPr lang="tr-TR" sz="3200" dirty="0">
                <a:latin typeface="Times New Roman" panose="02020603050405020304" pitchFamily="18" charset="0"/>
                <a:cs typeface="Times New Roman" panose="02020603050405020304" pitchFamily="18" charset="0"/>
              </a:rPr>
              <a:t>şartnamesi hazırlanacak malzemeden/hizmetten beklenen performans, çalışma şartları, kullanım yeri ve amacı açıkça belirtilerek fonksiyonel istekler eksiksiz bir şekilde yazılmalı, bu bölümde malzemenin/hizmetin birlikte </a:t>
            </a:r>
            <a:r>
              <a:rPr lang="tr-TR" sz="3200" dirty="0" smtClean="0">
                <a:latin typeface="Times New Roman" panose="02020603050405020304" pitchFamily="18" charset="0"/>
                <a:cs typeface="Times New Roman" panose="02020603050405020304" pitchFamily="18" charset="0"/>
              </a:rPr>
              <a:t>kullanılacağı </a:t>
            </a:r>
            <a:r>
              <a:rPr lang="tr-TR" sz="3200" dirty="0">
                <a:latin typeface="Times New Roman" panose="02020603050405020304" pitchFamily="18" charset="0"/>
                <a:cs typeface="Times New Roman" panose="02020603050405020304" pitchFamily="18" charset="0"/>
              </a:rPr>
              <a:t>diğer elemanlar ile uyumlu çalışması isteğine de yer verilmelidir</a:t>
            </a:r>
            <a:r>
              <a:rPr lang="tr-TR" sz="2800" dirty="0" smtClean="0">
                <a:latin typeface="Times New Roman" panose="02020603050405020304" pitchFamily="18" charset="0"/>
                <a:cs typeface="Times New Roman" panose="02020603050405020304" pitchFamily="18" charset="0"/>
              </a:rPr>
              <a:t>.</a:t>
            </a:r>
          </a:p>
          <a:p>
            <a:pPr marL="0" indent="0" algn="just">
              <a:buNone/>
            </a:pPr>
            <a:r>
              <a:rPr lang="tr-TR" sz="2800" dirty="0">
                <a:latin typeface="Times New Roman" panose="02020603050405020304" pitchFamily="18" charset="0"/>
                <a:cs typeface="Times New Roman" panose="02020603050405020304" pitchFamily="18" charset="0"/>
              </a:rPr>
              <a:t> </a:t>
            </a:r>
            <a:r>
              <a:rPr lang="tr-TR" sz="2800" dirty="0" smtClean="0">
                <a:latin typeface="Times New Roman" panose="02020603050405020304" pitchFamily="18" charset="0"/>
                <a:cs typeface="Times New Roman" panose="02020603050405020304" pitchFamily="18" charset="0"/>
              </a:rPr>
              <a:t>  </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46963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1670" y="1270043"/>
            <a:ext cx="8596668" cy="3880773"/>
          </a:xfrm>
        </p:spPr>
        <p:txBody>
          <a:bodyPr anchor="t">
            <a:normAutofit/>
          </a:bodyPr>
          <a:lstStyle/>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(16)</a:t>
            </a:r>
            <a:r>
              <a:rPr lang="tr-TR" sz="3200" dirty="0" smtClean="0">
                <a:latin typeface="Times New Roman" panose="02020603050405020304" pitchFamily="18" charset="0"/>
                <a:cs typeface="Times New Roman" panose="02020603050405020304" pitchFamily="18" charset="0"/>
              </a:rPr>
              <a:t> Teknik </a:t>
            </a:r>
            <a:r>
              <a:rPr lang="tr-TR" sz="3200" dirty="0">
                <a:latin typeface="Times New Roman" panose="02020603050405020304" pitchFamily="18" charset="0"/>
                <a:cs typeface="Times New Roman" panose="02020603050405020304" pitchFamily="18" charset="0"/>
              </a:rPr>
              <a:t>şartnamedeki her bir sayısal istek, rakamın yanına </a:t>
            </a:r>
            <a:r>
              <a:rPr lang="tr-TR" sz="3200" b="1" dirty="0">
                <a:latin typeface="Times New Roman" panose="02020603050405020304" pitchFamily="18" charset="0"/>
                <a:cs typeface="Times New Roman" panose="02020603050405020304" pitchFamily="18" charset="0"/>
              </a:rPr>
              <a:t>parantez içinde</a:t>
            </a:r>
            <a:r>
              <a:rPr lang="tr-TR" sz="3200" dirty="0">
                <a:latin typeface="Times New Roman" panose="02020603050405020304" pitchFamily="18" charset="0"/>
                <a:cs typeface="Times New Roman" panose="02020603050405020304" pitchFamily="18" charset="0"/>
              </a:rPr>
              <a:t> yazı ile de yazılmalıdır</a:t>
            </a:r>
            <a:r>
              <a:rPr lang="tr-TR" sz="2800" dirty="0">
                <a:latin typeface="Times New Roman" panose="02020603050405020304" pitchFamily="18" charset="0"/>
                <a:cs typeface="Times New Roman" panose="02020603050405020304" pitchFamily="18" charset="0"/>
              </a:rPr>
              <a:t>. </a:t>
            </a:r>
            <a:r>
              <a:rPr lang="tr-TR" sz="2800" dirty="0" smtClean="0">
                <a:latin typeface="Times New Roman" panose="02020603050405020304" pitchFamily="18" charset="0"/>
                <a:cs typeface="Times New Roman" panose="02020603050405020304" pitchFamily="18" charset="0"/>
              </a:rPr>
              <a:t>  </a:t>
            </a:r>
          </a:p>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(17)</a:t>
            </a:r>
            <a:r>
              <a:rPr lang="tr-TR" sz="3200" dirty="0" smtClean="0">
                <a:latin typeface="Times New Roman" panose="02020603050405020304" pitchFamily="18" charset="0"/>
                <a:cs typeface="Times New Roman" panose="02020603050405020304" pitchFamily="18" charset="0"/>
              </a:rPr>
              <a:t> Ticarî </a:t>
            </a:r>
            <a:r>
              <a:rPr lang="tr-TR" sz="3200" dirty="0">
                <a:latin typeface="Times New Roman" panose="02020603050405020304" pitchFamily="18" charset="0"/>
                <a:cs typeface="Times New Roman" panose="02020603050405020304" pitchFamily="18" charset="0"/>
              </a:rPr>
              <a:t>isimler, tescilli markalar ve diğer özel isimler, bir firmanın malının bir parçasına verdiği, fakat kendine mahsus marka, kod, tip, numara ve adları teknik şartnamede kullanılmamalıdır.</a:t>
            </a:r>
          </a:p>
        </p:txBody>
      </p:sp>
    </p:spTree>
    <p:extLst>
      <p:ext uri="{BB962C8B-B14F-4D97-AF65-F5344CB8AC3E}">
        <p14:creationId xmlns:p14="http://schemas.microsoft.com/office/powerpoint/2010/main" val="53167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77334" y="1589089"/>
            <a:ext cx="8596668" cy="3880773"/>
          </a:xfrm>
        </p:spPr>
        <p:txBody>
          <a:bodyPr>
            <a:normAutofit lnSpcReduction="10000"/>
          </a:bodyPr>
          <a:lstStyle/>
          <a:p>
            <a:pPr marL="0" indent="0" algn="just">
              <a:buNone/>
            </a:pPr>
            <a:r>
              <a:rPr lang="tr-TR" sz="3200" dirty="0"/>
              <a:t>İhale konusu mal veya hizmet alımları ile yapım işlerinin teknik kriterlerine ihale dokümanının bir parçası olan teknik şartnamelerde yer verilir. Belirlenecek teknik kriterler, verimliliği ve fonksiyonelliği sağlamaya yönelik olacak, rekabeti engelleyici hususlar içermeyecek ve bütün istekliler için fırsat eşitliği sağlayacaktır.</a:t>
            </a:r>
          </a:p>
          <a:p>
            <a:endParaRPr lang="tr-TR" dirty="0"/>
          </a:p>
        </p:txBody>
      </p:sp>
    </p:spTree>
    <p:extLst>
      <p:ext uri="{BB962C8B-B14F-4D97-AF65-F5344CB8AC3E}">
        <p14:creationId xmlns:p14="http://schemas.microsoft.com/office/powerpoint/2010/main" val="13679433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8409" y="1317751"/>
            <a:ext cx="8596668" cy="3880773"/>
          </a:xfrm>
        </p:spPr>
        <p:txBody>
          <a:bodyPr>
            <a:normAutofit lnSpcReduction="10000"/>
          </a:bodyPr>
          <a:lstStyle/>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(18)</a:t>
            </a:r>
            <a:r>
              <a:rPr lang="tr-TR" sz="3200" dirty="0" smtClean="0">
                <a:latin typeface="Times New Roman" panose="02020603050405020304" pitchFamily="18" charset="0"/>
                <a:cs typeface="Times New Roman" panose="02020603050405020304" pitchFamily="18" charset="0"/>
              </a:rPr>
              <a:t> Teknik </a:t>
            </a:r>
            <a:r>
              <a:rPr lang="tr-TR" sz="3200" dirty="0">
                <a:latin typeface="Times New Roman" panose="02020603050405020304" pitchFamily="18" charset="0"/>
                <a:cs typeface="Times New Roman" panose="02020603050405020304" pitchFamily="18" charset="0"/>
              </a:rPr>
              <a:t>şartnamelerde mümkün olduğunca kısaltma, sembol </a:t>
            </a:r>
            <a:r>
              <a:rPr lang="tr-TR" sz="3200" dirty="0" smtClean="0">
                <a:latin typeface="Times New Roman" panose="02020603050405020304" pitchFamily="18" charset="0"/>
                <a:cs typeface="Times New Roman" panose="02020603050405020304" pitchFamily="18" charset="0"/>
              </a:rPr>
              <a:t>vb. </a:t>
            </a:r>
            <a:r>
              <a:rPr lang="tr-TR" sz="3200" dirty="0">
                <a:latin typeface="Times New Roman" panose="02020603050405020304" pitchFamily="18" charset="0"/>
                <a:cs typeface="Times New Roman" panose="02020603050405020304" pitchFamily="18" charset="0"/>
              </a:rPr>
              <a:t>harfler ve işaretler kullanılmamalı, kullanılması gerekiyorsa ya da zorunlu ise yanlış anlamalara meydan vermemek için bu kısaltma ve sembollerle ifade edilmek istenen kısaltmaların açık şekli şartname içinde veya ekinde alfabetik sıraya göre düzenlenmiş şekilde verilmelidir.</a:t>
            </a:r>
          </a:p>
        </p:txBody>
      </p:sp>
    </p:spTree>
    <p:extLst>
      <p:ext uri="{BB962C8B-B14F-4D97-AF65-F5344CB8AC3E}">
        <p14:creationId xmlns:p14="http://schemas.microsoft.com/office/powerpoint/2010/main" val="15403448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04555" y="1254140"/>
            <a:ext cx="8596668" cy="3880773"/>
          </a:xfrm>
        </p:spPr>
        <p:txBody>
          <a:bodyPr/>
          <a:lstStyle/>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(19)</a:t>
            </a:r>
            <a:r>
              <a:rPr lang="tr-TR" sz="3200" dirty="0" smtClean="0">
                <a:latin typeface="Times New Roman" panose="02020603050405020304" pitchFamily="18" charset="0"/>
                <a:cs typeface="Times New Roman" panose="02020603050405020304" pitchFamily="18" charset="0"/>
              </a:rPr>
              <a:t> Mal/malzeme </a:t>
            </a:r>
            <a:r>
              <a:rPr lang="tr-TR" sz="3200" dirty="0">
                <a:latin typeface="Times New Roman" panose="02020603050405020304" pitchFamily="18" charset="0"/>
                <a:cs typeface="Times New Roman" panose="02020603050405020304" pitchFamily="18" charset="0"/>
              </a:rPr>
              <a:t>ile birlikte istenecek yedek parça ve sarf malzemesi, test ve kalibrasyon cihazı ve kalibrasyon için gerekli standart numune, bakım set ve avadanlığı, doküman (kullanma kılavuzu, yedek parça kataloğu, bakım talimatı, </a:t>
            </a:r>
            <a:r>
              <a:rPr lang="tr-TR" sz="3200" dirty="0" smtClean="0">
                <a:latin typeface="Times New Roman" panose="02020603050405020304" pitchFamily="18" charset="0"/>
                <a:cs typeface="Times New Roman" panose="02020603050405020304" pitchFamily="18" charset="0"/>
              </a:rPr>
              <a:t>vb.), </a:t>
            </a:r>
            <a:r>
              <a:rPr lang="tr-TR" sz="3200" dirty="0">
                <a:latin typeface="Times New Roman" panose="02020603050405020304" pitchFamily="18" charset="0"/>
                <a:cs typeface="Times New Roman" panose="02020603050405020304" pitchFamily="18" charset="0"/>
              </a:rPr>
              <a:t>vb. ile ilgili teknik hususlar teknik şartnameye dâhil edilmelidir.</a:t>
            </a:r>
          </a:p>
        </p:txBody>
      </p:sp>
    </p:spTree>
    <p:extLst>
      <p:ext uri="{BB962C8B-B14F-4D97-AF65-F5344CB8AC3E}">
        <p14:creationId xmlns:p14="http://schemas.microsoft.com/office/powerpoint/2010/main" val="31054769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1432" y="1341605"/>
            <a:ext cx="8596668" cy="3880773"/>
          </a:xfrm>
        </p:spPr>
        <p:txBody>
          <a:bodyPr>
            <a:normAutofit/>
          </a:bodyPr>
          <a:lstStyle/>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(20)</a:t>
            </a:r>
            <a:r>
              <a:rPr lang="tr-TR" sz="3200" dirty="0" smtClean="0">
                <a:latin typeface="Times New Roman" panose="02020603050405020304" pitchFamily="18" charset="0"/>
                <a:cs typeface="Times New Roman" panose="02020603050405020304" pitchFamily="18" charset="0"/>
              </a:rPr>
              <a:t> Çevre </a:t>
            </a:r>
            <a:r>
              <a:rPr lang="tr-TR" sz="3200" dirty="0">
                <a:latin typeface="Times New Roman" panose="02020603050405020304" pitchFamily="18" charset="0"/>
                <a:cs typeface="Times New Roman" panose="02020603050405020304" pitchFamily="18" charset="0"/>
              </a:rPr>
              <a:t>şartlarından etkilenebilecek malzeme için (elektronik, optik ve elektro optik cihazlar, araç, teçhizat, vb.) çevre şartları ile ilgili istekler bunların hangi şartlarda muayene edileceği hususu ile birlikte teknik şartnamelere yazılmalıdır. </a:t>
            </a:r>
          </a:p>
        </p:txBody>
      </p:sp>
    </p:spTree>
    <p:extLst>
      <p:ext uri="{BB962C8B-B14F-4D97-AF65-F5344CB8AC3E}">
        <p14:creationId xmlns:p14="http://schemas.microsoft.com/office/powerpoint/2010/main" val="8835802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6603" y="1333654"/>
            <a:ext cx="8596668" cy="3880773"/>
          </a:xfrm>
        </p:spPr>
        <p:txBody>
          <a:bodyPr>
            <a:normAutofit lnSpcReduction="10000"/>
          </a:bodyPr>
          <a:lstStyle/>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(21)</a:t>
            </a:r>
            <a:r>
              <a:rPr lang="tr-TR" sz="3200" dirty="0" smtClean="0">
                <a:latin typeface="Times New Roman" panose="02020603050405020304" pitchFamily="18" charset="0"/>
                <a:cs typeface="Times New Roman" panose="02020603050405020304" pitchFamily="18" charset="0"/>
              </a:rPr>
              <a:t> Çevre </a:t>
            </a:r>
            <a:r>
              <a:rPr lang="tr-TR" sz="3200" dirty="0">
                <a:latin typeface="Times New Roman" panose="02020603050405020304" pitchFamily="18" charset="0"/>
                <a:cs typeface="Times New Roman" panose="02020603050405020304" pitchFamily="18" charset="0"/>
              </a:rPr>
              <a:t>ile ilgili istekler; malzemenin kullanım yerine göre, sıcaklık, basınç, rutubet, buz, kar, yağmur, rüzgar, su ve tuz serpintisi, şok ve ivme, titreşim gürültü, toz, kum, mikroorganizma, radyasyon, elektrik, manyetik ve elektromanyetik etkiler, kimyevi maddeler, </a:t>
            </a:r>
            <a:r>
              <a:rPr lang="tr-TR" sz="3200" dirty="0" smtClean="0">
                <a:latin typeface="Times New Roman" panose="02020603050405020304" pitchFamily="18" charset="0"/>
                <a:cs typeface="Times New Roman" panose="02020603050405020304" pitchFamily="18" charset="0"/>
              </a:rPr>
              <a:t>vb. </a:t>
            </a:r>
            <a:r>
              <a:rPr lang="tr-TR" sz="3200" dirty="0">
                <a:latin typeface="Times New Roman" panose="02020603050405020304" pitchFamily="18" charset="0"/>
                <a:cs typeface="Times New Roman" panose="02020603050405020304" pitchFamily="18" charset="0"/>
              </a:rPr>
              <a:t>çevre koşullarından etkilenmeleri gibi isteklerden kullanım yerinde maruz kalabileceği çevre şartlarını kapsamalıdır.</a:t>
            </a:r>
          </a:p>
          <a:p>
            <a:endParaRPr lang="tr-TR" dirty="0"/>
          </a:p>
        </p:txBody>
      </p:sp>
    </p:spTree>
    <p:extLst>
      <p:ext uri="{BB962C8B-B14F-4D97-AF65-F5344CB8AC3E}">
        <p14:creationId xmlns:p14="http://schemas.microsoft.com/office/powerpoint/2010/main" val="13138800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5042" y="1397263"/>
            <a:ext cx="8596668" cy="3880773"/>
          </a:xfrm>
        </p:spPr>
        <p:txBody>
          <a:bodyPr/>
          <a:lstStyle/>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(22)</a:t>
            </a:r>
            <a:r>
              <a:rPr lang="tr-TR" sz="3200" dirty="0" smtClean="0">
                <a:latin typeface="Times New Roman" panose="02020603050405020304" pitchFamily="18" charset="0"/>
                <a:cs typeface="Times New Roman" panose="02020603050405020304" pitchFamily="18" charset="0"/>
              </a:rPr>
              <a:t> Teknik </a:t>
            </a:r>
            <a:r>
              <a:rPr lang="tr-TR" sz="3200" dirty="0">
                <a:latin typeface="Times New Roman" panose="02020603050405020304" pitchFamily="18" charset="0"/>
                <a:cs typeface="Times New Roman" panose="02020603050405020304" pitchFamily="18" charset="0"/>
              </a:rPr>
              <a:t>şartnamelerde bazı doküman ya da şartnamelere atıfta bulunmak yerine istenilen tüm özellikler </a:t>
            </a:r>
            <a:r>
              <a:rPr lang="tr-TR" sz="3200" b="1" dirty="0">
                <a:latin typeface="Times New Roman" panose="02020603050405020304" pitchFamily="18" charset="0"/>
                <a:cs typeface="Times New Roman" panose="02020603050405020304" pitchFamily="18" charset="0"/>
              </a:rPr>
              <a:t>açıkça ve anlaşılır bir şekilde</a:t>
            </a:r>
            <a:r>
              <a:rPr lang="tr-TR" sz="3200" dirty="0">
                <a:latin typeface="Times New Roman" panose="02020603050405020304" pitchFamily="18" charset="0"/>
                <a:cs typeface="Times New Roman" panose="02020603050405020304" pitchFamily="18" charset="0"/>
              </a:rPr>
              <a:t> teknik şartnamede belirtilmelidir.</a:t>
            </a:r>
          </a:p>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(23)</a:t>
            </a:r>
            <a:r>
              <a:rPr lang="tr-TR" sz="3200" dirty="0" smtClean="0">
                <a:latin typeface="Times New Roman" panose="02020603050405020304" pitchFamily="18" charset="0"/>
                <a:cs typeface="Times New Roman" panose="02020603050405020304" pitchFamily="18" charset="0"/>
              </a:rPr>
              <a:t> Teknik </a:t>
            </a:r>
            <a:r>
              <a:rPr lang="tr-TR" sz="3200" dirty="0">
                <a:latin typeface="Times New Roman" panose="02020603050405020304" pitchFamily="18" charset="0"/>
                <a:cs typeface="Times New Roman" panose="02020603050405020304" pitchFamily="18" charset="0"/>
              </a:rPr>
              <a:t>şartnamede istenilen özellikler belirli bir akış içerisinde ve maddeler halinde numaralandırılarak belirtilmelidir.</a:t>
            </a:r>
          </a:p>
          <a:p>
            <a:pPr marL="0" indent="0">
              <a:buNone/>
            </a:pPr>
            <a:endParaRPr lang="tr-TR" dirty="0"/>
          </a:p>
        </p:txBody>
      </p:sp>
    </p:spTree>
    <p:extLst>
      <p:ext uri="{BB962C8B-B14F-4D97-AF65-F5344CB8AC3E}">
        <p14:creationId xmlns:p14="http://schemas.microsoft.com/office/powerpoint/2010/main" val="13517103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5042" y="1317751"/>
            <a:ext cx="8596668" cy="3880773"/>
          </a:xfrm>
        </p:spPr>
        <p:txBody>
          <a:bodyPr/>
          <a:lstStyle/>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(24)</a:t>
            </a:r>
            <a:r>
              <a:rPr lang="tr-TR" sz="3200" dirty="0" smtClean="0">
                <a:latin typeface="Times New Roman" panose="02020603050405020304" pitchFamily="18" charset="0"/>
                <a:cs typeface="Times New Roman" panose="02020603050405020304" pitchFamily="18" charset="0"/>
              </a:rPr>
              <a:t> Alınacak </a:t>
            </a:r>
            <a:r>
              <a:rPr lang="tr-TR" sz="3200" dirty="0">
                <a:latin typeface="Times New Roman" panose="02020603050405020304" pitchFamily="18" charset="0"/>
                <a:cs typeface="Times New Roman" panose="02020603050405020304" pitchFamily="18" charset="0"/>
              </a:rPr>
              <a:t>mal/malzeme/hizmetin ifasında, yapımında, taşınmasında, kurulmasında ve kullanılmasında özel izin, ruhsat vb. bilgi ve belgelere ait düzenlemeler kesinlikle belirtilmelidir</a:t>
            </a:r>
            <a:r>
              <a:rPr lang="tr-TR" sz="3200" dirty="0"/>
              <a:t>.</a:t>
            </a:r>
          </a:p>
        </p:txBody>
      </p:sp>
    </p:spTree>
    <p:extLst>
      <p:ext uri="{BB962C8B-B14F-4D97-AF65-F5344CB8AC3E}">
        <p14:creationId xmlns:p14="http://schemas.microsoft.com/office/powerpoint/2010/main" val="22598012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44311" y="1277994"/>
            <a:ext cx="8596668" cy="3880773"/>
          </a:xfrm>
        </p:spPr>
        <p:txBody>
          <a:bodyPr/>
          <a:lstStyle/>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(25)</a:t>
            </a:r>
            <a:r>
              <a:rPr lang="tr-TR" sz="3200" dirty="0" smtClean="0">
                <a:latin typeface="Times New Roman" panose="02020603050405020304" pitchFamily="18" charset="0"/>
                <a:cs typeface="Times New Roman" panose="02020603050405020304" pitchFamily="18" charset="0"/>
              </a:rPr>
              <a:t> Yedek </a:t>
            </a:r>
            <a:r>
              <a:rPr lang="tr-TR" sz="3200" dirty="0">
                <a:latin typeface="Times New Roman" panose="02020603050405020304" pitchFamily="18" charset="0"/>
                <a:cs typeface="Times New Roman" panose="02020603050405020304" pitchFamily="18" charset="0"/>
              </a:rPr>
              <a:t>parça alımlarında parçayı tanımlama ve asıl ürüne entegresi konusunda tereddütler yaşanmaması için, ihale konusu işin tanımının yapılabilmesi için, yedek parçasına ihtiyaç duyulan ana malın marka ve modeli belirtilerek teknik şartname düzenlenebilecektir</a:t>
            </a:r>
            <a:r>
              <a:rPr lang="tr-TR"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870680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2993" y="1460875"/>
            <a:ext cx="8596668" cy="3880773"/>
          </a:xfrm>
        </p:spPr>
        <p:txBody>
          <a:bodyPr/>
          <a:lstStyle/>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(26)</a:t>
            </a:r>
            <a:r>
              <a:rPr lang="tr-TR" sz="3200" dirty="0" smtClean="0">
                <a:latin typeface="Times New Roman" panose="02020603050405020304" pitchFamily="18" charset="0"/>
                <a:cs typeface="Times New Roman" panose="02020603050405020304" pitchFamily="18" charset="0"/>
              </a:rPr>
              <a:t> Temin </a:t>
            </a:r>
            <a:r>
              <a:rPr lang="tr-TR" sz="3200" dirty="0">
                <a:latin typeface="Times New Roman" panose="02020603050405020304" pitchFamily="18" charset="0"/>
                <a:cs typeface="Times New Roman" panose="02020603050405020304" pitchFamily="18" charset="0"/>
              </a:rPr>
              <a:t>edilecek mal/malzeme ve sistemi/hizmeti ya da herhangi bir makine veya teçhizatı kullanacak personele eğitim verilip verilmeyeceği, verilecekse kaç personele verileceği, eğitimin süresi ve yeri teknik şartnamede belirtilmelidir.</a:t>
            </a:r>
          </a:p>
        </p:txBody>
      </p:sp>
    </p:spTree>
    <p:extLst>
      <p:ext uri="{BB962C8B-B14F-4D97-AF65-F5344CB8AC3E}">
        <p14:creationId xmlns:p14="http://schemas.microsoft.com/office/powerpoint/2010/main" val="17415073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7090" y="1484728"/>
            <a:ext cx="8596668" cy="3880773"/>
          </a:xfrm>
        </p:spPr>
        <p:txBody>
          <a:bodyPr>
            <a:normAutofit/>
          </a:bodyPr>
          <a:lstStyle/>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(27)</a:t>
            </a:r>
            <a:r>
              <a:rPr lang="tr-TR" sz="3200" dirty="0" smtClean="0">
                <a:latin typeface="Times New Roman" panose="02020603050405020304" pitchFamily="18" charset="0"/>
                <a:cs typeface="Times New Roman" panose="02020603050405020304" pitchFamily="18" charset="0"/>
              </a:rPr>
              <a:t> Kalite </a:t>
            </a:r>
            <a:r>
              <a:rPr lang="tr-TR" sz="3200" dirty="0">
                <a:latin typeface="Times New Roman" panose="02020603050405020304" pitchFamily="18" charset="0"/>
                <a:cs typeface="Times New Roman" panose="02020603050405020304" pitchFamily="18" charset="0"/>
              </a:rPr>
              <a:t>güvence sistemi belgesi ve standartlara ilişkin belgeler teknik şartnamede belirtilmeyecek, buna ait düzenlemelere </a:t>
            </a:r>
            <a:r>
              <a:rPr lang="tr-TR" sz="3200" b="1" dirty="0">
                <a:latin typeface="Times New Roman" panose="02020603050405020304" pitchFamily="18" charset="0"/>
                <a:cs typeface="Times New Roman" panose="02020603050405020304" pitchFamily="18" charset="0"/>
              </a:rPr>
              <a:t>idari şartname ve sözleşme tasarısında</a:t>
            </a:r>
            <a:r>
              <a:rPr lang="tr-TR" sz="3200" dirty="0">
                <a:latin typeface="Times New Roman" panose="02020603050405020304" pitchFamily="18" charset="0"/>
                <a:cs typeface="Times New Roman" panose="02020603050405020304" pitchFamily="18" charset="0"/>
              </a:rPr>
              <a:t> yer verilecektir.</a:t>
            </a:r>
          </a:p>
          <a:p>
            <a:pPr marL="0" indent="0">
              <a:buNone/>
            </a:pPr>
            <a:endParaRPr lang="tr-TR" dirty="0"/>
          </a:p>
        </p:txBody>
      </p:sp>
    </p:spTree>
    <p:extLst>
      <p:ext uri="{BB962C8B-B14F-4D97-AF65-F5344CB8AC3E}">
        <p14:creationId xmlns:p14="http://schemas.microsoft.com/office/powerpoint/2010/main" val="42128390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4798" y="1381362"/>
            <a:ext cx="8596668" cy="3880773"/>
          </a:xfrm>
        </p:spPr>
        <p:txBody>
          <a:bodyPr>
            <a:normAutofit/>
          </a:bodyPr>
          <a:lstStyle/>
          <a:p>
            <a:pPr marL="0" indent="0" algn="just">
              <a:buClrTx/>
              <a:buSzPct val="95000"/>
              <a:buNone/>
            </a:pPr>
            <a:r>
              <a:rPr lang="tr-TR" sz="3200" b="1" dirty="0" smtClean="0">
                <a:latin typeface="Times New Roman" panose="02020603050405020304" pitchFamily="18" charset="0"/>
                <a:cs typeface="Times New Roman" panose="02020603050405020304" pitchFamily="18" charset="0"/>
              </a:rPr>
              <a:t>(28)</a:t>
            </a:r>
            <a:r>
              <a:rPr lang="tr-TR" sz="3200" dirty="0" smtClean="0">
                <a:latin typeface="Times New Roman" panose="02020603050405020304" pitchFamily="18" charset="0"/>
                <a:cs typeface="Times New Roman" panose="02020603050405020304" pitchFamily="18" charset="0"/>
              </a:rPr>
              <a:t> Mal/malzeme </a:t>
            </a:r>
            <a:r>
              <a:rPr lang="tr-TR" sz="3200" dirty="0">
                <a:latin typeface="Times New Roman" panose="02020603050405020304" pitchFamily="18" charset="0"/>
                <a:cs typeface="Times New Roman" panose="02020603050405020304" pitchFamily="18" charset="0"/>
              </a:rPr>
              <a:t>alımlarında garanti hususunda </a:t>
            </a:r>
            <a:r>
              <a:rPr lang="tr-TR" sz="3200" b="1" dirty="0">
                <a:latin typeface="Times New Roman" panose="02020603050405020304" pitchFamily="18" charset="0"/>
                <a:cs typeface="Times New Roman" panose="02020603050405020304" pitchFamily="18" charset="0"/>
              </a:rPr>
              <a:t>2 yıldan az olmamak üzere </a:t>
            </a:r>
            <a:r>
              <a:rPr lang="tr-TR" sz="3200" dirty="0">
                <a:latin typeface="Times New Roman" panose="02020603050405020304" pitchFamily="18" charset="0"/>
                <a:cs typeface="Times New Roman" panose="02020603050405020304" pitchFamily="18" charset="0"/>
              </a:rPr>
              <a:t>ücretsiz servis, bakım, onarım düzenlemesi yapılmalı ve ayrıca mal/malzemenin garanti sonrası yedek parça, bakım-onarım ve servis hizmetlerinin ücreti mukabilinde ve 10 yıl süre ile sağlanması hususunda düzenleme bulunmalıdır.</a:t>
            </a:r>
          </a:p>
        </p:txBody>
      </p:sp>
    </p:spTree>
    <p:extLst>
      <p:ext uri="{BB962C8B-B14F-4D97-AF65-F5344CB8AC3E}">
        <p14:creationId xmlns:p14="http://schemas.microsoft.com/office/powerpoint/2010/main" val="39232798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1262549"/>
            <a:ext cx="8596668" cy="3880773"/>
          </a:xfrm>
        </p:spPr>
        <p:txBody>
          <a:bodyPr>
            <a:noAutofit/>
          </a:bodyPr>
          <a:lstStyle/>
          <a:p>
            <a:pPr marL="0" indent="0" algn="just">
              <a:buNone/>
            </a:pPr>
            <a:r>
              <a:rPr lang="tr-TR" sz="3200" dirty="0"/>
              <a:t>Teknik şartnamelerde, varsa ulusal ve/veya uluslararası teknik standartlara uygunluğu sağlamaya yönelik düzenlemeler de yapılır. Bu şartnamelerde teknik özelliklere ve tanımlamalara yer verilir. Belli bir marka, model, patent, menşei, kaynak veya ürün belirtilemez ve belirli bir marka veya modele yönelik özellik ve tanımlamalara yer verilmeyecektir.</a:t>
            </a:r>
          </a:p>
        </p:txBody>
      </p:sp>
    </p:spTree>
    <p:extLst>
      <p:ext uri="{BB962C8B-B14F-4D97-AF65-F5344CB8AC3E}">
        <p14:creationId xmlns:p14="http://schemas.microsoft.com/office/powerpoint/2010/main" val="22467896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ctr">
              <a:buNone/>
            </a:pPr>
            <a:endParaRPr lang="tr-TR" sz="4800" b="1" dirty="0" smtClean="0"/>
          </a:p>
          <a:p>
            <a:pPr marL="0" indent="0" algn="ctr">
              <a:buNone/>
            </a:pPr>
            <a:r>
              <a:rPr lang="tr-TR" sz="4800" b="1" dirty="0" smtClean="0"/>
              <a:t>DİNLEDİĞİNİZ İÇİN </a:t>
            </a:r>
          </a:p>
          <a:p>
            <a:pPr marL="0" indent="0" algn="ctr">
              <a:buNone/>
            </a:pPr>
            <a:r>
              <a:rPr lang="tr-TR" sz="4800" b="1" dirty="0" smtClean="0"/>
              <a:t>TEŞEKKÜR EDERİZ.</a:t>
            </a:r>
            <a:endParaRPr lang="tr-TR" sz="4800" b="1" dirty="0"/>
          </a:p>
        </p:txBody>
      </p:sp>
    </p:spTree>
    <p:extLst>
      <p:ext uri="{BB962C8B-B14F-4D97-AF65-F5344CB8AC3E}">
        <p14:creationId xmlns:p14="http://schemas.microsoft.com/office/powerpoint/2010/main" val="106874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1825865"/>
            <a:ext cx="8596668" cy="3880773"/>
          </a:xfrm>
        </p:spPr>
        <p:txBody>
          <a:bodyPr>
            <a:normAutofit/>
          </a:bodyPr>
          <a:lstStyle/>
          <a:p>
            <a:pPr marL="0" indent="0" algn="just">
              <a:buNone/>
            </a:pPr>
            <a:r>
              <a:rPr lang="tr-TR" sz="3200" dirty="0"/>
              <a:t>Ancak, ulusal ve/veya uluslararası teknik standartların bulunmaması veya teknik özelliklerin belirlenmesinin mümkün olmaması hallerinde "veya dengi" ifadesine yer verilmek şartıyla marka veya model belirtilebilir.</a:t>
            </a:r>
          </a:p>
        </p:txBody>
      </p:sp>
    </p:spTree>
    <p:extLst>
      <p:ext uri="{BB962C8B-B14F-4D97-AF65-F5344CB8AC3E}">
        <p14:creationId xmlns:p14="http://schemas.microsoft.com/office/powerpoint/2010/main" val="21904958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KAMU İHALE GENEL TEBLİĞİ</a:t>
            </a:r>
            <a:endParaRPr lang="tr-TR" b="1" dirty="0"/>
          </a:p>
        </p:txBody>
      </p:sp>
      <p:sp>
        <p:nvSpPr>
          <p:cNvPr id="3" name="İçerik Yer Tutucusu 2"/>
          <p:cNvSpPr>
            <a:spLocks noGrp="1"/>
          </p:cNvSpPr>
          <p:nvPr>
            <p:ph idx="1"/>
          </p:nvPr>
        </p:nvSpPr>
        <p:spPr>
          <a:xfrm>
            <a:off x="677334" y="1523797"/>
            <a:ext cx="8596668" cy="4681060"/>
          </a:xfrm>
        </p:spPr>
        <p:txBody>
          <a:bodyPr>
            <a:noAutofit/>
          </a:bodyPr>
          <a:lstStyle/>
          <a:p>
            <a:pPr marL="0" indent="0">
              <a:buNone/>
            </a:pPr>
            <a:r>
              <a:rPr lang="tr-TR" sz="3200" b="1" dirty="0"/>
              <a:t>Madde 55-Mal alımı ihalelerinde teknik şartnamenin hazırlanması</a:t>
            </a:r>
            <a:r>
              <a:rPr lang="tr-TR" sz="2800" b="1" dirty="0"/>
              <a:t> </a:t>
            </a:r>
          </a:p>
          <a:p>
            <a:pPr marL="0" indent="0" algn="just">
              <a:buNone/>
            </a:pPr>
            <a:r>
              <a:rPr lang="tr-TR" sz="2800" b="1" dirty="0"/>
              <a:t>55.1.</a:t>
            </a:r>
            <a:r>
              <a:rPr lang="tr-TR" sz="2800" dirty="0"/>
              <a:t> İdare tarafından mal alımı ihalelerinde alım konusu mal veya malların teknik kriterlerinin ve özelliklerinin belirtildiği teknik şartname hazırlanması zorunludur. Teknik şartnamenin hazırlanmasında, 4734 sayılı Kanunun 12 </a:t>
            </a:r>
            <a:r>
              <a:rPr lang="tr-TR" sz="2800" dirty="0" err="1"/>
              <a:t>nci</a:t>
            </a:r>
            <a:r>
              <a:rPr lang="tr-TR" sz="2800" dirty="0"/>
              <a:t> maddesi ve Mal Alımı İhaleleri Uygulama Yönetmeliğinin 14 üncü maddesinin esas alınması gerekmektedir.</a:t>
            </a:r>
          </a:p>
        </p:txBody>
      </p:sp>
    </p:spTree>
    <p:extLst>
      <p:ext uri="{BB962C8B-B14F-4D97-AF65-F5344CB8AC3E}">
        <p14:creationId xmlns:p14="http://schemas.microsoft.com/office/powerpoint/2010/main" val="23027711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77334" y="617593"/>
            <a:ext cx="8596668" cy="5660743"/>
          </a:xfrm>
        </p:spPr>
        <p:txBody>
          <a:bodyPr>
            <a:noAutofit/>
          </a:bodyPr>
          <a:lstStyle/>
          <a:p>
            <a:pPr marL="0" indent="0" algn="just">
              <a:buNone/>
            </a:pPr>
            <a:r>
              <a:rPr lang="tr-TR" sz="2800" b="1" dirty="0"/>
              <a:t>55.2.</a:t>
            </a:r>
            <a:r>
              <a:rPr lang="tr-TR" sz="2800" dirty="0"/>
              <a:t> Teknik şartnamede aday veya isteklinin ihaleye katılımda teknik yeterliğe ilişkin sunacağı belgelere yönelik düzenleme yapılması durumunda bu belge veya belgelere ön yeterlik şartnamesinin “Ön yeterlik başvurusu için gereken belgeler ve yeterlik kriterleri” başlıklı maddesinin ilgili alt maddesinde veya idari şartnamenin “İhaleye katılabilmek için gereken belgeler ve yeterlik kriterleri” başlıklı maddesinin ilgili alt maddesine yer verilmesi gerekmektedir. Teknik şartnamede yapılan düzenleme ile ön yeterlik şartnamesi ve/veya idari şartnamede yapılan düzenlemelerin birbiriyle uyumlu olması gerekmektedir.</a:t>
            </a:r>
          </a:p>
        </p:txBody>
      </p:sp>
    </p:spTree>
    <p:extLst>
      <p:ext uri="{BB962C8B-B14F-4D97-AF65-F5344CB8AC3E}">
        <p14:creationId xmlns:p14="http://schemas.microsoft.com/office/powerpoint/2010/main" val="20524065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77334" y="1164581"/>
            <a:ext cx="8596668" cy="3880773"/>
          </a:xfrm>
        </p:spPr>
        <p:txBody>
          <a:bodyPr>
            <a:noAutofit/>
          </a:bodyPr>
          <a:lstStyle/>
          <a:p>
            <a:pPr marL="0" indent="0" algn="just">
              <a:buNone/>
            </a:pPr>
            <a:r>
              <a:rPr lang="tr-TR" sz="2800" b="1" dirty="0"/>
              <a:t>55.3.</a:t>
            </a:r>
            <a:r>
              <a:rPr lang="tr-TR" sz="2800" dirty="0"/>
              <a:t> Yedek parça alımlarında, alım konusu malın tanımının yapılabilmesi için, yedek parçasına ihtiyaç duyulan ana malın marka ve modelinin teknik şartnamede belirtilmesi mümkündür.</a:t>
            </a:r>
          </a:p>
          <a:p>
            <a:pPr marL="0" indent="0" algn="just">
              <a:buNone/>
            </a:pPr>
            <a:r>
              <a:rPr lang="tr-TR" sz="2800" b="1" dirty="0"/>
              <a:t>55.4. (Ek: 20/8/2011-28031 R.G./ 21. </a:t>
            </a:r>
            <a:r>
              <a:rPr lang="tr-TR" sz="2800" b="1" dirty="0" err="1"/>
              <a:t>md.</a:t>
            </a:r>
            <a:r>
              <a:rPr lang="tr-TR" sz="2800" b="1" dirty="0"/>
              <a:t>) </a:t>
            </a:r>
            <a:r>
              <a:rPr lang="tr-TR" sz="2800" dirty="0"/>
              <a:t>Yetkili kurum ve kuruluşlar tarafından özürlü vatandaşların kamu hizmetlerinden daha etkin yararlanabilmesi için alım konusu mala yönelik teknik düzenlemeler yapılmış ise teknik şartnamenin hazırlanmasında bu düzenlemeler de esas alınır.</a:t>
            </a:r>
          </a:p>
        </p:txBody>
      </p:sp>
    </p:spTree>
    <p:extLst>
      <p:ext uri="{BB962C8B-B14F-4D97-AF65-F5344CB8AC3E}">
        <p14:creationId xmlns:p14="http://schemas.microsoft.com/office/powerpoint/2010/main" val="179411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MAL ALIM İHALELERİ UYGULAMA YÖNETMELİĞİ</a:t>
            </a:r>
            <a:endParaRPr lang="tr-TR" b="1" dirty="0"/>
          </a:p>
        </p:txBody>
      </p:sp>
      <p:sp>
        <p:nvSpPr>
          <p:cNvPr id="3" name="İçerik Yer Tutucusu 2"/>
          <p:cNvSpPr>
            <a:spLocks noGrp="1"/>
          </p:cNvSpPr>
          <p:nvPr>
            <p:ph idx="1"/>
          </p:nvPr>
        </p:nvSpPr>
        <p:spPr>
          <a:xfrm>
            <a:off x="677334" y="2005473"/>
            <a:ext cx="8596668" cy="4696269"/>
          </a:xfrm>
        </p:spPr>
        <p:txBody>
          <a:bodyPr>
            <a:normAutofit fontScale="77500" lnSpcReduction="20000"/>
          </a:bodyPr>
          <a:lstStyle/>
          <a:p>
            <a:pPr marL="0" indent="0" algn="just">
              <a:lnSpc>
                <a:spcPct val="120000"/>
              </a:lnSpc>
              <a:buNone/>
            </a:pPr>
            <a:r>
              <a:rPr lang="tr-TR" sz="3300" b="1" dirty="0"/>
              <a:t>Teknik şartname</a:t>
            </a:r>
          </a:p>
          <a:p>
            <a:pPr marL="0" indent="0" algn="just">
              <a:lnSpc>
                <a:spcPct val="120000"/>
              </a:lnSpc>
              <a:buNone/>
            </a:pPr>
            <a:r>
              <a:rPr lang="tr-TR" sz="3300" b="1" dirty="0" smtClean="0"/>
              <a:t>MADDE </a:t>
            </a:r>
            <a:r>
              <a:rPr lang="tr-TR" sz="3300" b="1" dirty="0"/>
              <a:t>14 – (1)</a:t>
            </a:r>
            <a:r>
              <a:rPr lang="tr-TR" sz="3300" dirty="0"/>
              <a:t> Alınacak malın teknik kriterleri ve özellikleri, ihale dokümanının bir parçası olan teknik şartnamede düzenlenir. Teknik kriterlerin ve özelliklerin, verimliliği ve fonksiyonelliği sağlamaya yönelik olması, rekabeti engelleyici hususlar içermemesi ve fırsat eşitliğini sağlaması zorunludur. (</a:t>
            </a:r>
            <a:r>
              <a:rPr lang="tr-TR" sz="3300" b="1" dirty="0"/>
              <a:t>Ek cümle: 30/09/2020-31260 R.G/1.md., yürürlük: 20/10/2020) </a:t>
            </a:r>
            <a:r>
              <a:rPr lang="tr-TR" sz="3300" dirty="0"/>
              <a:t>Bu şartnamelerde yerli malı teklif edilmesini engelleyici düzenlemelere yer verilemez.</a:t>
            </a:r>
          </a:p>
          <a:p>
            <a:pPr>
              <a:lnSpc>
                <a:spcPct val="120000"/>
              </a:lnSpc>
            </a:pPr>
            <a:endParaRPr lang="tr-TR" dirty="0"/>
          </a:p>
        </p:txBody>
      </p:sp>
    </p:spTree>
    <p:extLst>
      <p:ext uri="{BB962C8B-B14F-4D97-AF65-F5344CB8AC3E}">
        <p14:creationId xmlns:p14="http://schemas.microsoft.com/office/powerpoint/2010/main" val="2483594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Kristal">
  <a:themeElements>
    <a:clrScheme name="Özel 4">
      <a:dk1>
        <a:sysClr val="windowText" lastClr="000000"/>
      </a:dk1>
      <a:lt1>
        <a:sysClr val="window" lastClr="FFFFFF"/>
      </a:lt1>
      <a:dk2>
        <a:srgbClr val="1F497D"/>
      </a:dk2>
      <a:lt2>
        <a:srgbClr val="366092"/>
      </a:lt2>
      <a:accent1>
        <a:srgbClr val="00AAE6"/>
      </a:accent1>
      <a:accent2>
        <a:srgbClr val="C0504D"/>
      </a:accent2>
      <a:accent3>
        <a:srgbClr val="9BBB59"/>
      </a:accent3>
      <a:accent4>
        <a:srgbClr val="366092"/>
      </a:accent4>
      <a:accent5>
        <a:srgbClr val="C00000"/>
      </a:accent5>
      <a:accent6>
        <a:srgbClr val="92D050"/>
      </a:accent6>
      <a:hlink>
        <a:srgbClr val="00B050"/>
      </a:hlink>
      <a:folHlink>
        <a:srgbClr val="76923C"/>
      </a:folHlink>
    </a:clrScheme>
    <a:fontScheme name="Kristal">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341</TotalTime>
  <Words>1962</Words>
  <Application>Microsoft Office PowerPoint</Application>
  <PresentationFormat>Geniş ekran</PresentationFormat>
  <Paragraphs>66</Paragraphs>
  <Slides>40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40</vt:i4>
      </vt:variant>
    </vt:vector>
  </HeadingPairs>
  <TitlesOfParts>
    <vt:vector size="45" baseType="lpstr">
      <vt:lpstr>Arial</vt:lpstr>
      <vt:lpstr>Times New Roman</vt:lpstr>
      <vt:lpstr>Trebuchet MS</vt:lpstr>
      <vt:lpstr>Wingdings 3</vt:lpstr>
      <vt:lpstr>Kristal</vt:lpstr>
      <vt:lpstr>Teknik Şartname  Usul ve Esasları  </vt:lpstr>
      <vt:lpstr>4734 SAYILI KAMU İHALE KANUNU</vt:lpstr>
      <vt:lpstr>PowerPoint Sunusu</vt:lpstr>
      <vt:lpstr>PowerPoint Sunusu</vt:lpstr>
      <vt:lpstr>PowerPoint Sunusu</vt:lpstr>
      <vt:lpstr>KAMU İHALE GENEL TEBLİĞİ</vt:lpstr>
      <vt:lpstr>PowerPoint Sunusu</vt:lpstr>
      <vt:lpstr>PowerPoint Sunusu</vt:lpstr>
      <vt:lpstr>MAL ALIM İHALELERİ UYGULAMA YÖNETMELİĞİ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Teknik Şartname Usul ve Esasları</dc:title>
  <dc:creator>Hakan</dc:creator>
  <cp:lastModifiedBy>Ahmet Memiş</cp:lastModifiedBy>
  <cp:revision>34</cp:revision>
  <dcterms:created xsi:type="dcterms:W3CDTF">2025-03-06T07:20:23Z</dcterms:created>
  <dcterms:modified xsi:type="dcterms:W3CDTF">2025-03-09T19:47:13Z</dcterms:modified>
</cp:coreProperties>
</file>